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7"/>
  </p:notesMasterIdLst>
  <p:sldIdLst>
    <p:sldId id="256" r:id="rId2"/>
    <p:sldId id="257" r:id="rId3"/>
    <p:sldId id="284" r:id="rId4"/>
    <p:sldId id="285" r:id="rId5"/>
    <p:sldId id="290" r:id="rId6"/>
    <p:sldId id="299" r:id="rId7"/>
    <p:sldId id="295" r:id="rId8"/>
    <p:sldId id="291" r:id="rId9"/>
    <p:sldId id="286" r:id="rId10"/>
    <p:sldId id="287" r:id="rId11"/>
    <p:sldId id="289" r:id="rId12"/>
    <p:sldId id="300" r:id="rId13"/>
    <p:sldId id="298" r:id="rId14"/>
    <p:sldId id="297" r:id="rId15"/>
    <p:sldId id="296" r:id="rId16"/>
    <p:sldId id="301" r:id="rId17"/>
    <p:sldId id="272" r:id="rId18"/>
    <p:sldId id="275" r:id="rId19"/>
    <p:sldId id="278" r:id="rId20"/>
    <p:sldId id="279" r:id="rId21"/>
    <p:sldId id="288" r:id="rId22"/>
    <p:sldId id="276" r:id="rId23"/>
    <p:sldId id="281" r:id="rId24"/>
    <p:sldId id="282" r:id="rId25"/>
    <p:sldId id="27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kim" initials="ckim" lastIdx="1" clrIdx="0">
    <p:extLst>
      <p:ext uri="{19B8F6BF-5375-455C-9EA6-DF929625EA0E}">
        <p15:presenceInfo xmlns:p15="http://schemas.microsoft.com/office/powerpoint/2012/main" userId="ckim" providerId="None"/>
      </p:ext>
    </p:extLst>
  </p:cmAuthor>
  <p:cmAuthor id="2" name="Lanvers, Charlotte (CRT)" initials="LC(" lastIdx="1" clrIdx="1">
    <p:extLst>
      <p:ext uri="{19B8F6BF-5375-455C-9EA6-DF929625EA0E}">
        <p15:presenceInfo xmlns:p15="http://schemas.microsoft.com/office/powerpoint/2012/main" userId="S-1-5-21-671366142-1315730118-1538882281-44010" providerId="AD"/>
      </p:ext>
    </p:extLst>
  </p:cmAuthor>
  <p:cmAuthor id="3" name="Adam Lewis" initials="AL" lastIdx="1" clrIdx="2">
    <p:extLst>
      <p:ext uri="{19B8F6BF-5375-455C-9EA6-DF929625EA0E}">
        <p15:presenceInfo xmlns:p15="http://schemas.microsoft.com/office/powerpoint/2012/main" userId="Adam Lewi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3860" autoAdjust="0"/>
  </p:normalViewPr>
  <p:slideViewPr>
    <p:cSldViewPr snapToGrid="0">
      <p:cViewPr varScale="1">
        <p:scale>
          <a:sx n="100" d="100"/>
          <a:sy n="100" d="100"/>
        </p:scale>
        <p:origin x="78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E555FB-A741-4BF5-A3DC-D84EF03DCE99}" type="datetimeFigureOut">
              <a:rPr lang="en-US" smtClean="0"/>
              <a:t>4/27/2022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FF19D5-1EC1-452A-A721-9FD16BB72D9F}" type="slidenum">
              <a:rPr lang="en-US" smtClean="0"/>
              <a:t>‹#›</a:t>
            </a:fld>
            <a:endParaRPr lang="en-US" dirty="0"/>
          </a:p>
        </p:txBody>
      </p:sp>
    </p:spTree>
    <p:extLst>
      <p:ext uri="{BB962C8B-B14F-4D97-AF65-F5344CB8AC3E}">
        <p14:creationId xmlns:p14="http://schemas.microsoft.com/office/powerpoint/2010/main" val="2907144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FF19D5-1EC1-452A-A721-9FD16BB72D9F}" type="slidenum">
              <a:rPr lang="en-US" smtClean="0"/>
              <a:t>1</a:t>
            </a:fld>
            <a:endParaRPr lang="en-US" dirty="0"/>
          </a:p>
        </p:txBody>
      </p:sp>
    </p:spTree>
    <p:extLst>
      <p:ext uri="{BB962C8B-B14F-4D97-AF65-F5344CB8AC3E}">
        <p14:creationId xmlns:p14="http://schemas.microsoft.com/office/powerpoint/2010/main" val="3993623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highlight>
                <a:srgbClr val="FFFF00"/>
              </a:highlight>
            </a:endParaRPr>
          </a:p>
        </p:txBody>
      </p:sp>
      <p:sp>
        <p:nvSpPr>
          <p:cNvPr id="4" name="Slide Number Placeholder 3"/>
          <p:cNvSpPr>
            <a:spLocks noGrp="1"/>
          </p:cNvSpPr>
          <p:nvPr>
            <p:ph type="sldNum" sz="quarter" idx="5"/>
          </p:nvPr>
        </p:nvSpPr>
        <p:spPr/>
        <p:txBody>
          <a:bodyPr/>
          <a:lstStyle/>
          <a:p>
            <a:fld id="{80FF19D5-1EC1-452A-A721-9FD16BB72D9F}" type="slidenum">
              <a:rPr lang="en-US" smtClean="0"/>
              <a:t>10</a:t>
            </a:fld>
            <a:endParaRPr lang="en-US" dirty="0"/>
          </a:p>
        </p:txBody>
      </p:sp>
    </p:spTree>
    <p:extLst>
      <p:ext uri="{BB962C8B-B14F-4D97-AF65-F5344CB8AC3E}">
        <p14:creationId xmlns:p14="http://schemas.microsoft.com/office/powerpoint/2010/main" val="3776925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highlight>
                <a:srgbClr val="FFFF00"/>
              </a:highlight>
            </a:endParaRPr>
          </a:p>
        </p:txBody>
      </p:sp>
      <p:sp>
        <p:nvSpPr>
          <p:cNvPr id="4" name="Slide Number Placeholder 3"/>
          <p:cNvSpPr>
            <a:spLocks noGrp="1"/>
          </p:cNvSpPr>
          <p:nvPr>
            <p:ph type="sldNum" sz="quarter" idx="5"/>
          </p:nvPr>
        </p:nvSpPr>
        <p:spPr/>
        <p:txBody>
          <a:bodyPr/>
          <a:lstStyle/>
          <a:p>
            <a:fld id="{80FF19D5-1EC1-452A-A721-9FD16BB72D9F}" type="slidenum">
              <a:rPr lang="en-US" smtClean="0"/>
              <a:t>11</a:t>
            </a:fld>
            <a:endParaRPr lang="en-US" dirty="0"/>
          </a:p>
        </p:txBody>
      </p:sp>
    </p:spTree>
    <p:extLst>
      <p:ext uri="{BB962C8B-B14F-4D97-AF65-F5344CB8AC3E}">
        <p14:creationId xmlns:p14="http://schemas.microsoft.com/office/powerpoint/2010/main" val="4240732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highlight>
                <a:srgbClr val="FFFF00"/>
              </a:highlight>
            </a:endParaRPr>
          </a:p>
        </p:txBody>
      </p:sp>
      <p:sp>
        <p:nvSpPr>
          <p:cNvPr id="4" name="Slide Number Placeholder 3"/>
          <p:cNvSpPr>
            <a:spLocks noGrp="1"/>
          </p:cNvSpPr>
          <p:nvPr>
            <p:ph type="sldNum" sz="quarter" idx="5"/>
          </p:nvPr>
        </p:nvSpPr>
        <p:spPr/>
        <p:txBody>
          <a:bodyPr/>
          <a:lstStyle/>
          <a:p>
            <a:fld id="{80FF19D5-1EC1-452A-A721-9FD16BB72D9F}" type="slidenum">
              <a:rPr lang="en-US" smtClean="0"/>
              <a:t>12</a:t>
            </a:fld>
            <a:endParaRPr lang="en-US" dirty="0"/>
          </a:p>
        </p:txBody>
      </p:sp>
    </p:spTree>
    <p:extLst>
      <p:ext uri="{BB962C8B-B14F-4D97-AF65-F5344CB8AC3E}">
        <p14:creationId xmlns:p14="http://schemas.microsoft.com/office/powerpoint/2010/main" val="2940186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FF19D5-1EC1-452A-A721-9FD16BB72D9F}" type="slidenum">
              <a:rPr lang="en-US" smtClean="0"/>
              <a:t>13</a:t>
            </a:fld>
            <a:endParaRPr lang="en-US" dirty="0"/>
          </a:p>
        </p:txBody>
      </p:sp>
    </p:spTree>
    <p:extLst>
      <p:ext uri="{BB962C8B-B14F-4D97-AF65-F5344CB8AC3E}">
        <p14:creationId xmlns:p14="http://schemas.microsoft.com/office/powerpoint/2010/main" val="40315862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FF19D5-1EC1-452A-A721-9FD16BB72D9F}" type="slidenum">
              <a:rPr lang="en-US" smtClean="0"/>
              <a:t>14</a:t>
            </a:fld>
            <a:endParaRPr lang="en-US" dirty="0"/>
          </a:p>
        </p:txBody>
      </p:sp>
    </p:spTree>
    <p:extLst>
      <p:ext uri="{BB962C8B-B14F-4D97-AF65-F5344CB8AC3E}">
        <p14:creationId xmlns:p14="http://schemas.microsoft.com/office/powerpoint/2010/main" val="2716762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FF19D5-1EC1-452A-A721-9FD16BB72D9F}" type="slidenum">
              <a:rPr lang="en-US" smtClean="0"/>
              <a:t>15</a:t>
            </a:fld>
            <a:endParaRPr lang="en-US" dirty="0"/>
          </a:p>
        </p:txBody>
      </p:sp>
    </p:spTree>
    <p:extLst>
      <p:ext uri="{BB962C8B-B14F-4D97-AF65-F5344CB8AC3E}">
        <p14:creationId xmlns:p14="http://schemas.microsoft.com/office/powerpoint/2010/main" val="21994923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FF19D5-1EC1-452A-A721-9FD16BB72D9F}" type="slidenum">
              <a:rPr lang="en-US" smtClean="0"/>
              <a:t>16</a:t>
            </a:fld>
            <a:endParaRPr lang="en-US" dirty="0"/>
          </a:p>
        </p:txBody>
      </p:sp>
    </p:spTree>
    <p:extLst>
      <p:ext uri="{BB962C8B-B14F-4D97-AF65-F5344CB8AC3E}">
        <p14:creationId xmlns:p14="http://schemas.microsoft.com/office/powerpoint/2010/main" val="20997183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80FF19D5-1EC1-452A-A721-9FD16BB72D9F}" type="slidenum">
              <a:rPr lang="en-US" smtClean="0"/>
              <a:t>17</a:t>
            </a:fld>
            <a:endParaRPr lang="en-US" dirty="0"/>
          </a:p>
        </p:txBody>
      </p:sp>
    </p:spTree>
    <p:extLst>
      <p:ext uri="{BB962C8B-B14F-4D97-AF65-F5344CB8AC3E}">
        <p14:creationId xmlns:p14="http://schemas.microsoft.com/office/powerpoint/2010/main" val="14467304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80FF19D5-1EC1-452A-A721-9FD16BB72D9F}" type="slidenum">
              <a:rPr lang="en-US" smtClean="0"/>
              <a:t>18</a:t>
            </a:fld>
            <a:endParaRPr lang="en-US" dirty="0"/>
          </a:p>
        </p:txBody>
      </p:sp>
    </p:spTree>
    <p:extLst>
      <p:ext uri="{BB962C8B-B14F-4D97-AF65-F5344CB8AC3E}">
        <p14:creationId xmlns:p14="http://schemas.microsoft.com/office/powerpoint/2010/main" val="31868909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FF19D5-1EC1-452A-A721-9FD16BB72D9F}" type="slidenum">
              <a:rPr lang="en-US" smtClean="0"/>
              <a:t>19</a:t>
            </a:fld>
            <a:endParaRPr lang="en-US" dirty="0"/>
          </a:p>
        </p:txBody>
      </p:sp>
    </p:spTree>
    <p:extLst>
      <p:ext uri="{BB962C8B-B14F-4D97-AF65-F5344CB8AC3E}">
        <p14:creationId xmlns:p14="http://schemas.microsoft.com/office/powerpoint/2010/main" val="3336607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FF19D5-1EC1-452A-A721-9FD16BB72D9F}" type="slidenum">
              <a:rPr lang="en-US" smtClean="0"/>
              <a:t>2</a:t>
            </a:fld>
            <a:endParaRPr lang="en-US" dirty="0"/>
          </a:p>
        </p:txBody>
      </p:sp>
    </p:spTree>
    <p:extLst>
      <p:ext uri="{BB962C8B-B14F-4D97-AF65-F5344CB8AC3E}">
        <p14:creationId xmlns:p14="http://schemas.microsoft.com/office/powerpoint/2010/main" val="40474425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FF19D5-1EC1-452A-A721-9FD16BB72D9F}" type="slidenum">
              <a:rPr lang="en-US" smtClean="0"/>
              <a:t>20</a:t>
            </a:fld>
            <a:endParaRPr lang="en-US" dirty="0"/>
          </a:p>
        </p:txBody>
      </p:sp>
    </p:spTree>
    <p:extLst>
      <p:ext uri="{BB962C8B-B14F-4D97-AF65-F5344CB8AC3E}">
        <p14:creationId xmlns:p14="http://schemas.microsoft.com/office/powerpoint/2010/main" val="29704628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80FF19D5-1EC1-452A-A721-9FD16BB72D9F}" type="slidenum">
              <a:rPr lang="en-US" smtClean="0"/>
              <a:t>21</a:t>
            </a:fld>
            <a:endParaRPr lang="en-US" dirty="0"/>
          </a:p>
        </p:txBody>
      </p:sp>
    </p:spTree>
    <p:extLst>
      <p:ext uri="{BB962C8B-B14F-4D97-AF65-F5344CB8AC3E}">
        <p14:creationId xmlns:p14="http://schemas.microsoft.com/office/powerpoint/2010/main" val="32739591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FF19D5-1EC1-452A-A721-9FD16BB72D9F}" type="slidenum">
              <a:rPr lang="en-US" smtClean="0"/>
              <a:t>22</a:t>
            </a:fld>
            <a:endParaRPr lang="en-US" dirty="0"/>
          </a:p>
        </p:txBody>
      </p:sp>
    </p:spTree>
    <p:extLst>
      <p:ext uri="{BB962C8B-B14F-4D97-AF65-F5344CB8AC3E}">
        <p14:creationId xmlns:p14="http://schemas.microsoft.com/office/powerpoint/2010/main" val="28127660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FF19D5-1EC1-452A-A721-9FD16BB72D9F}" type="slidenum">
              <a:rPr lang="en-US" smtClean="0"/>
              <a:t>23</a:t>
            </a:fld>
            <a:endParaRPr lang="en-US" dirty="0"/>
          </a:p>
        </p:txBody>
      </p:sp>
    </p:spTree>
    <p:extLst>
      <p:ext uri="{BB962C8B-B14F-4D97-AF65-F5344CB8AC3E}">
        <p14:creationId xmlns:p14="http://schemas.microsoft.com/office/powerpoint/2010/main" val="11236103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FF19D5-1EC1-452A-A721-9FD16BB72D9F}" type="slidenum">
              <a:rPr lang="en-US" smtClean="0"/>
              <a:t>24</a:t>
            </a:fld>
            <a:endParaRPr lang="en-US" dirty="0"/>
          </a:p>
        </p:txBody>
      </p:sp>
    </p:spTree>
    <p:extLst>
      <p:ext uri="{BB962C8B-B14F-4D97-AF65-F5344CB8AC3E}">
        <p14:creationId xmlns:p14="http://schemas.microsoft.com/office/powerpoint/2010/main" val="1749224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80FF19D5-1EC1-452A-A721-9FD16BB72D9F}" type="slidenum">
              <a:rPr lang="en-US" smtClean="0"/>
              <a:t>3</a:t>
            </a:fld>
            <a:endParaRPr lang="en-US" dirty="0"/>
          </a:p>
        </p:txBody>
      </p:sp>
    </p:spTree>
    <p:extLst>
      <p:ext uri="{BB962C8B-B14F-4D97-AF65-F5344CB8AC3E}">
        <p14:creationId xmlns:p14="http://schemas.microsoft.com/office/powerpoint/2010/main" val="1887150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highlight>
                <a:srgbClr val="FFFF00"/>
              </a:highlight>
            </a:endParaRPr>
          </a:p>
        </p:txBody>
      </p:sp>
      <p:sp>
        <p:nvSpPr>
          <p:cNvPr id="4" name="Slide Number Placeholder 3"/>
          <p:cNvSpPr>
            <a:spLocks noGrp="1"/>
          </p:cNvSpPr>
          <p:nvPr>
            <p:ph type="sldNum" sz="quarter" idx="5"/>
          </p:nvPr>
        </p:nvSpPr>
        <p:spPr/>
        <p:txBody>
          <a:bodyPr/>
          <a:lstStyle/>
          <a:p>
            <a:fld id="{80FF19D5-1EC1-452A-A721-9FD16BB72D9F}" type="slidenum">
              <a:rPr lang="en-US" smtClean="0"/>
              <a:t>4</a:t>
            </a:fld>
            <a:endParaRPr lang="en-US" dirty="0"/>
          </a:p>
        </p:txBody>
      </p:sp>
    </p:spTree>
    <p:extLst>
      <p:ext uri="{BB962C8B-B14F-4D97-AF65-F5344CB8AC3E}">
        <p14:creationId xmlns:p14="http://schemas.microsoft.com/office/powerpoint/2010/main" val="1828952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highlight>
                <a:srgbClr val="FFFF00"/>
              </a:highlight>
            </a:endParaRPr>
          </a:p>
        </p:txBody>
      </p:sp>
      <p:sp>
        <p:nvSpPr>
          <p:cNvPr id="4" name="Slide Number Placeholder 3"/>
          <p:cNvSpPr>
            <a:spLocks noGrp="1"/>
          </p:cNvSpPr>
          <p:nvPr>
            <p:ph type="sldNum" sz="quarter" idx="5"/>
          </p:nvPr>
        </p:nvSpPr>
        <p:spPr/>
        <p:txBody>
          <a:bodyPr/>
          <a:lstStyle/>
          <a:p>
            <a:fld id="{80FF19D5-1EC1-452A-A721-9FD16BB72D9F}" type="slidenum">
              <a:rPr lang="en-US" smtClean="0"/>
              <a:t>5</a:t>
            </a:fld>
            <a:endParaRPr lang="en-US" dirty="0"/>
          </a:p>
        </p:txBody>
      </p:sp>
    </p:spTree>
    <p:extLst>
      <p:ext uri="{BB962C8B-B14F-4D97-AF65-F5344CB8AC3E}">
        <p14:creationId xmlns:p14="http://schemas.microsoft.com/office/powerpoint/2010/main" val="2788332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highlight>
                <a:srgbClr val="FFFF00"/>
              </a:highlight>
            </a:endParaRPr>
          </a:p>
        </p:txBody>
      </p:sp>
      <p:sp>
        <p:nvSpPr>
          <p:cNvPr id="4" name="Slide Number Placeholder 3"/>
          <p:cNvSpPr>
            <a:spLocks noGrp="1"/>
          </p:cNvSpPr>
          <p:nvPr>
            <p:ph type="sldNum" sz="quarter" idx="5"/>
          </p:nvPr>
        </p:nvSpPr>
        <p:spPr/>
        <p:txBody>
          <a:bodyPr/>
          <a:lstStyle/>
          <a:p>
            <a:fld id="{80FF19D5-1EC1-452A-A721-9FD16BB72D9F}" type="slidenum">
              <a:rPr lang="en-US" smtClean="0"/>
              <a:t>6</a:t>
            </a:fld>
            <a:endParaRPr lang="en-US" dirty="0"/>
          </a:p>
        </p:txBody>
      </p:sp>
    </p:spTree>
    <p:extLst>
      <p:ext uri="{BB962C8B-B14F-4D97-AF65-F5344CB8AC3E}">
        <p14:creationId xmlns:p14="http://schemas.microsoft.com/office/powerpoint/2010/main" val="1935924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highlight>
                <a:srgbClr val="FFFF00"/>
              </a:highlight>
            </a:endParaRPr>
          </a:p>
        </p:txBody>
      </p:sp>
      <p:sp>
        <p:nvSpPr>
          <p:cNvPr id="4" name="Slide Number Placeholder 3"/>
          <p:cNvSpPr>
            <a:spLocks noGrp="1"/>
          </p:cNvSpPr>
          <p:nvPr>
            <p:ph type="sldNum" sz="quarter" idx="5"/>
          </p:nvPr>
        </p:nvSpPr>
        <p:spPr/>
        <p:txBody>
          <a:bodyPr/>
          <a:lstStyle/>
          <a:p>
            <a:fld id="{80FF19D5-1EC1-452A-A721-9FD16BB72D9F}" type="slidenum">
              <a:rPr lang="en-US" smtClean="0"/>
              <a:t>7</a:t>
            </a:fld>
            <a:endParaRPr lang="en-US" dirty="0"/>
          </a:p>
        </p:txBody>
      </p:sp>
    </p:spTree>
    <p:extLst>
      <p:ext uri="{BB962C8B-B14F-4D97-AF65-F5344CB8AC3E}">
        <p14:creationId xmlns:p14="http://schemas.microsoft.com/office/powerpoint/2010/main" val="473307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highlight>
                <a:srgbClr val="FFFF00"/>
              </a:highlight>
            </a:endParaRPr>
          </a:p>
        </p:txBody>
      </p:sp>
      <p:sp>
        <p:nvSpPr>
          <p:cNvPr id="4" name="Slide Number Placeholder 3"/>
          <p:cNvSpPr>
            <a:spLocks noGrp="1"/>
          </p:cNvSpPr>
          <p:nvPr>
            <p:ph type="sldNum" sz="quarter" idx="5"/>
          </p:nvPr>
        </p:nvSpPr>
        <p:spPr/>
        <p:txBody>
          <a:bodyPr/>
          <a:lstStyle/>
          <a:p>
            <a:fld id="{80FF19D5-1EC1-452A-A721-9FD16BB72D9F}" type="slidenum">
              <a:rPr lang="en-US" smtClean="0"/>
              <a:t>8</a:t>
            </a:fld>
            <a:endParaRPr lang="en-US" dirty="0"/>
          </a:p>
        </p:txBody>
      </p:sp>
    </p:spTree>
    <p:extLst>
      <p:ext uri="{BB962C8B-B14F-4D97-AF65-F5344CB8AC3E}">
        <p14:creationId xmlns:p14="http://schemas.microsoft.com/office/powerpoint/2010/main" val="957465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highlight>
                <a:srgbClr val="FFFF00"/>
              </a:highlight>
            </a:endParaRPr>
          </a:p>
        </p:txBody>
      </p:sp>
      <p:sp>
        <p:nvSpPr>
          <p:cNvPr id="4" name="Slide Number Placeholder 3"/>
          <p:cNvSpPr>
            <a:spLocks noGrp="1"/>
          </p:cNvSpPr>
          <p:nvPr>
            <p:ph type="sldNum" sz="quarter" idx="5"/>
          </p:nvPr>
        </p:nvSpPr>
        <p:spPr/>
        <p:txBody>
          <a:bodyPr/>
          <a:lstStyle/>
          <a:p>
            <a:fld id="{80FF19D5-1EC1-452A-A721-9FD16BB72D9F}" type="slidenum">
              <a:rPr lang="en-US" smtClean="0"/>
              <a:t>9</a:t>
            </a:fld>
            <a:endParaRPr lang="en-US" dirty="0"/>
          </a:p>
        </p:txBody>
      </p:sp>
    </p:spTree>
    <p:extLst>
      <p:ext uri="{BB962C8B-B14F-4D97-AF65-F5344CB8AC3E}">
        <p14:creationId xmlns:p14="http://schemas.microsoft.com/office/powerpoint/2010/main" val="3698141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4DBB71-FAB1-4313-BB9F-CE0F60E00E67}" type="datetimeFigureOut">
              <a:rPr lang="en-US"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3945972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A4DBB71-FAB1-4313-BB9F-CE0F60E00E67}" type="datetimeFigureOut">
              <a:rPr lang="en-US" smtClean="0"/>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1823822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4DBB71-FAB1-4313-BB9F-CE0F60E00E67}" type="datetimeFigureOut">
              <a:rPr lang="en-US"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3681119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4DBB71-FAB1-4313-BB9F-CE0F60E00E67}" type="datetimeFigureOut">
              <a:rPr lang="en-US"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3ABCBB-FEC8-4FA2-AE4B-050A8426D728}"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567873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A4DBB71-FAB1-4313-BB9F-CE0F60E00E67}" type="datetimeFigureOut">
              <a:rPr lang="en-US"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1830338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A4DBB71-FAB1-4313-BB9F-CE0F60E00E67}" type="datetimeFigureOut">
              <a:rPr lang="en-US" smtClean="0"/>
              <a:t>4/27/2022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2269967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A4DBB71-FAB1-4313-BB9F-CE0F60E00E67}" type="datetimeFigureOut">
              <a:rPr lang="en-US" smtClean="0"/>
              <a:t>4/27/2022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581166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4DBB71-FAB1-4313-BB9F-CE0F60E00E67}" type="datetimeFigureOut">
              <a:rPr lang="en-US"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10262630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4DBB71-FAB1-4313-BB9F-CE0F60E00E67}" type="datetimeFigureOut">
              <a:rPr lang="en-US"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3302001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A4DBB71-FAB1-4313-BB9F-CE0F60E00E67}" type="datetimeFigureOut">
              <a:rPr lang="en-US"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148075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A4DBB71-FAB1-4313-BB9F-CE0F60E00E67}" type="datetimeFigureOut">
              <a:rPr lang="en-US" smtClean="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3157780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4DBB71-FAB1-4313-BB9F-CE0F60E00E67}" type="datetimeFigureOut">
              <a:rPr lang="en-US" smtClean="0"/>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1458564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4DBB71-FAB1-4313-BB9F-CE0F60E00E67}" type="datetimeFigureOut">
              <a:rPr lang="en-US" smtClean="0"/>
              <a:t>4/27/2022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3756860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AA4DBB71-FAB1-4313-BB9F-CE0F60E00E67}" type="datetimeFigureOut">
              <a:rPr lang="en-US" smtClean="0"/>
              <a:t>4/27/2022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865369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A4DBB71-FAB1-4313-BB9F-CE0F60E00E67}" type="datetimeFigureOut">
              <a:rPr lang="en-US" smtClean="0"/>
              <a:t>4/27/2022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2794676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AA4DBB71-FAB1-4313-BB9F-CE0F60E00E67}" type="datetimeFigureOut">
              <a:rPr lang="en-US" smtClean="0"/>
              <a:t>4/27/2022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2574376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A4DBB71-FAB1-4313-BB9F-CE0F60E00E67}" type="datetimeFigureOut">
              <a:rPr lang="en-US" smtClean="0"/>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3895682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A4DBB71-FAB1-4313-BB9F-CE0F60E00E67}" type="datetimeFigureOut">
              <a:rPr lang="en-US" smtClean="0"/>
              <a:t>4/27/2022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23ABCBB-FEC8-4FA2-AE4B-050A8426D728}" type="slidenum">
              <a:rPr lang="en-US" smtClean="0"/>
              <a:t>‹#›</a:t>
            </a:fld>
            <a:endParaRPr lang="en-US" dirty="0"/>
          </a:p>
        </p:txBody>
      </p:sp>
    </p:spTree>
    <p:extLst>
      <p:ext uri="{BB962C8B-B14F-4D97-AF65-F5344CB8AC3E}">
        <p14:creationId xmlns:p14="http://schemas.microsoft.com/office/powerpoint/2010/main" val="246309851"/>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DIAL@usaginganddisability.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John.Wodatch@HHS.gov" TargetMode="External"/><Relationship Id="rId2" Type="http://schemas.openxmlformats.org/officeDocument/2006/relationships/hyperlink" Target="mailto:Burgdorf@HHS.gov" TargetMode="External"/><Relationship Id="rId1" Type="http://schemas.openxmlformats.org/officeDocument/2006/relationships/slideLayout" Target="../slideLayouts/slideLayout2.xml"/><Relationship Id="rId4" Type="http://schemas.openxmlformats.org/officeDocument/2006/relationships/hyperlink" Target="mailto:Kathleen.Wolfe@DOJ.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F8F4A-3086-4FAD-A9FC-03175CC6D6AC}"/>
              </a:ext>
            </a:extLst>
          </p:cNvPr>
          <p:cNvSpPr>
            <a:spLocks noGrp="1"/>
          </p:cNvSpPr>
          <p:nvPr>
            <p:ph type="ctrTitle"/>
          </p:nvPr>
        </p:nvSpPr>
        <p:spPr>
          <a:xfrm>
            <a:off x="1258492" y="896645"/>
            <a:ext cx="7766936" cy="3154188"/>
          </a:xfrm>
        </p:spPr>
        <p:txBody>
          <a:bodyPr/>
          <a:lstStyle/>
          <a:p>
            <a:pPr algn="l"/>
            <a:r>
              <a:rPr lang="en-US" sz="4000" b="1" dirty="0"/>
              <a:t>Healthcare and Civil Rights During the COVID-19 Pandemic: Updates from the HHS Office for Civil Rights and the Department of Justice</a:t>
            </a:r>
          </a:p>
        </p:txBody>
      </p:sp>
      <p:sp>
        <p:nvSpPr>
          <p:cNvPr id="3" name="Subtitle 2">
            <a:extLst>
              <a:ext uri="{FF2B5EF4-FFF2-40B4-BE49-F238E27FC236}">
                <a16:creationId xmlns:a16="http://schemas.microsoft.com/office/drawing/2014/main" id="{A1ED8BDA-AF1C-495E-AD66-C40F46EE23BB}"/>
              </a:ext>
            </a:extLst>
          </p:cNvPr>
          <p:cNvSpPr>
            <a:spLocks noGrp="1"/>
          </p:cNvSpPr>
          <p:nvPr>
            <p:ph type="subTitle" idx="1"/>
          </p:nvPr>
        </p:nvSpPr>
        <p:spPr>
          <a:xfrm>
            <a:off x="1154955" y="4407613"/>
            <a:ext cx="8825658" cy="1972639"/>
          </a:xfrm>
        </p:spPr>
        <p:txBody>
          <a:bodyPr>
            <a:normAutofit/>
          </a:bodyPr>
          <a:lstStyle/>
          <a:p>
            <a:pPr algn="r"/>
            <a:r>
              <a:rPr lang="en-US" sz="2400" dirty="0">
                <a:solidFill>
                  <a:schemeClr val="tx1"/>
                </a:solidFill>
              </a:rPr>
              <a:t>April 28, 2022</a:t>
            </a:r>
          </a:p>
          <a:p>
            <a:r>
              <a:rPr lang="en-US" sz="2400" dirty="0">
                <a:solidFill>
                  <a:schemeClr val="tx1"/>
                </a:solidFill>
              </a:rPr>
              <a:t>Molly Burgdorf, hhs ocr</a:t>
            </a:r>
          </a:p>
          <a:p>
            <a:r>
              <a:rPr lang="en-US" sz="2400" dirty="0">
                <a:solidFill>
                  <a:schemeClr val="tx1"/>
                </a:solidFill>
              </a:rPr>
              <a:t>John Wodatch, hhs ocr</a:t>
            </a:r>
          </a:p>
          <a:p>
            <a:r>
              <a:rPr lang="en-US" sz="2400" dirty="0">
                <a:solidFill>
                  <a:schemeClr val="tx1"/>
                </a:solidFill>
              </a:rPr>
              <a:t>Kathleen wolfe, doj crt</a:t>
            </a:r>
          </a:p>
        </p:txBody>
      </p:sp>
    </p:spTree>
    <p:extLst>
      <p:ext uri="{BB962C8B-B14F-4D97-AF65-F5344CB8AC3E}">
        <p14:creationId xmlns:p14="http://schemas.microsoft.com/office/powerpoint/2010/main" val="1171245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74EA0-A257-4192-8682-B1C5601DFE47}"/>
              </a:ext>
            </a:extLst>
          </p:cNvPr>
          <p:cNvSpPr>
            <a:spLocks noGrp="1"/>
          </p:cNvSpPr>
          <p:nvPr>
            <p:ph type="title"/>
          </p:nvPr>
        </p:nvSpPr>
        <p:spPr/>
        <p:txBody>
          <a:bodyPr/>
          <a:lstStyle/>
          <a:p>
            <a:r>
              <a:rPr lang="en-US" sz="3200" dirty="0"/>
              <a:t>Guidance on “Long COVID” as a Disability Under the ADA, Section 504, and Section 1557</a:t>
            </a:r>
          </a:p>
        </p:txBody>
      </p:sp>
      <p:sp>
        <p:nvSpPr>
          <p:cNvPr id="3" name="Content Placeholder 2">
            <a:extLst>
              <a:ext uri="{FF2B5EF4-FFF2-40B4-BE49-F238E27FC236}">
                <a16:creationId xmlns:a16="http://schemas.microsoft.com/office/drawing/2014/main" id="{458382FB-E7C6-4DE5-BC17-0BBEA0F9523F}"/>
              </a:ext>
            </a:extLst>
          </p:cNvPr>
          <p:cNvSpPr>
            <a:spLocks noGrp="1"/>
          </p:cNvSpPr>
          <p:nvPr>
            <p:ph idx="1"/>
          </p:nvPr>
        </p:nvSpPr>
        <p:spPr>
          <a:xfrm>
            <a:off x="1103312" y="1767156"/>
            <a:ext cx="8946541" cy="4775534"/>
          </a:xfrm>
        </p:spPr>
        <p:txBody>
          <a:bodyPr>
            <a:normAutofit fontScale="92500" lnSpcReduction="20000"/>
          </a:bodyPr>
          <a:lstStyle/>
          <a:p>
            <a:r>
              <a:rPr lang="en-US" sz="2800" dirty="0"/>
              <a:t>People whose long COVID qualifies as a disability are entitled to the same protections from discrimination as any other person with a disability under the ADA, Section 504, and Section 1557.</a:t>
            </a:r>
          </a:p>
          <a:p>
            <a:r>
              <a:rPr lang="en-US" sz="2800" dirty="0"/>
              <a:t>Needed reasonable modifications may include:</a:t>
            </a:r>
          </a:p>
          <a:p>
            <a:pPr lvl="1"/>
            <a:r>
              <a:rPr lang="en-US" sz="2600" dirty="0"/>
              <a:t>Providing additional time on a test for a student who has difficulty concentrating </a:t>
            </a:r>
          </a:p>
          <a:p>
            <a:pPr lvl="1"/>
            <a:r>
              <a:rPr lang="en-US" sz="2600" dirty="0"/>
              <a:t>Modifying procedures so a customer who finds it too tiring to stand in line can announce their presence and sit down without losing their place in line</a:t>
            </a:r>
          </a:p>
          <a:p>
            <a:pPr lvl="1"/>
            <a:r>
              <a:rPr lang="en-US" sz="2600" dirty="0"/>
              <a:t>Providing refueling assistance at a gas station for a customer whose joint or muscle pain prevents them from pumping their own gas</a:t>
            </a:r>
            <a:endParaRPr lang="en-US" sz="2400" dirty="0"/>
          </a:p>
          <a:p>
            <a:pPr marL="0" indent="0">
              <a:buNone/>
            </a:pPr>
            <a:endParaRPr lang="en-US" sz="2800" dirty="0"/>
          </a:p>
          <a:p>
            <a:endParaRPr lang="en-US" sz="2800" dirty="0"/>
          </a:p>
          <a:p>
            <a:endParaRPr lang="en-US" sz="2800" dirty="0"/>
          </a:p>
          <a:p>
            <a:endParaRPr lang="en-US" sz="2800" dirty="0"/>
          </a:p>
          <a:p>
            <a:pPr marL="0" indent="0">
              <a:buNone/>
            </a:pPr>
            <a:endParaRPr lang="en-US" sz="2800" dirty="0"/>
          </a:p>
          <a:p>
            <a:endParaRPr lang="en-US" dirty="0"/>
          </a:p>
        </p:txBody>
      </p:sp>
    </p:spTree>
    <p:extLst>
      <p:ext uri="{BB962C8B-B14F-4D97-AF65-F5344CB8AC3E}">
        <p14:creationId xmlns:p14="http://schemas.microsoft.com/office/powerpoint/2010/main" val="1689892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74EA0-A257-4192-8682-B1C5601DFE47}"/>
              </a:ext>
            </a:extLst>
          </p:cNvPr>
          <p:cNvSpPr>
            <a:spLocks noGrp="1"/>
          </p:cNvSpPr>
          <p:nvPr>
            <p:ph type="title"/>
          </p:nvPr>
        </p:nvSpPr>
        <p:spPr/>
        <p:txBody>
          <a:bodyPr/>
          <a:lstStyle/>
          <a:p>
            <a:r>
              <a:rPr lang="en-US" sz="3200" dirty="0"/>
              <a:t>Resources from HHS OCR on Access to COVID Vaccinations for People with Disabilities</a:t>
            </a:r>
          </a:p>
        </p:txBody>
      </p:sp>
      <p:sp>
        <p:nvSpPr>
          <p:cNvPr id="3" name="Content Placeholder 2">
            <a:extLst>
              <a:ext uri="{FF2B5EF4-FFF2-40B4-BE49-F238E27FC236}">
                <a16:creationId xmlns:a16="http://schemas.microsoft.com/office/drawing/2014/main" id="{458382FB-E7C6-4DE5-BC17-0BBEA0F9523F}"/>
              </a:ext>
            </a:extLst>
          </p:cNvPr>
          <p:cNvSpPr>
            <a:spLocks noGrp="1"/>
          </p:cNvSpPr>
          <p:nvPr>
            <p:ph idx="1"/>
          </p:nvPr>
        </p:nvSpPr>
        <p:spPr>
          <a:xfrm>
            <a:off x="1103312" y="1767156"/>
            <a:ext cx="8946541" cy="4481244"/>
          </a:xfrm>
        </p:spPr>
        <p:txBody>
          <a:bodyPr>
            <a:normAutofit lnSpcReduction="10000"/>
          </a:bodyPr>
          <a:lstStyle/>
          <a:p>
            <a:endParaRPr lang="en-US" sz="2800" dirty="0"/>
          </a:p>
          <a:p>
            <a:r>
              <a:rPr lang="en-US" sz="2800" dirty="0"/>
              <a:t>Guidance outlines legal standards prohibiting disability discrimination and provides concrete examples of the application of the standards in COVID vaccination programs.</a:t>
            </a:r>
          </a:p>
          <a:p>
            <a:pPr marL="0" indent="0">
              <a:buNone/>
            </a:pPr>
            <a:endParaRPr lang="en-US" sz="2800" dirty="0"/>
          </a:p>
          <a:p>
            <a:pPr marL="338138" indent="-338138"/>
            <a:r>
              <a:rPr lang="en-US" sz="2800" dirty="0"/>
              <a:t>Fact Sheet sets out specific steps for covered entities to consider to promote compliance with the legal standards and equal access to the vaccine for people with disabilities.</a:t>
            </a:r>
          </a:p>
          <a:p>
            <a:endParaRPr lang="en-US" sz="2800" dirty="0"/>
          </a:p>
          <a:p>
            <a:pPr marL="0" indent="0">
              <a:buNone/>
            </a:pPr>
            <a:endParaRPr lang="en-US" sz="2800" dirty="0"/>
          </a:p>
          <a:p>
            <a:endParaRPr lang="en-US" sz="2800" dirty="0"/>
          </a:p>
          <a:p>
            <a:endParaRPr lang="en-US" sz="2800" dirty="0"/>
          </a:p>
          <a:p>
            <a:endParaRPr lang="en-US" sz="2800" dirty="0"/>
          </a:p>
          <a:p>
            <a:pPr marL="0" indent="0">
              <a:buNone/>
            </a:pPr>
            <a:endParaRPr lang="en-US" sz="2800" dirty="0"/>
          </a:p>
          <a:p>
            <a:endParaRPr lang="en-US" dirty="0"/>
          </a:p>
        </p:txBody>
      </p:sp>
    </p:spTree>
    <p:extLst>
      <p:ext uri="{BB962C8B-B14F-4D97-AF65-F5344CB8AC3E}">
        <p14:creationId xmlns:p14="http://schemas.microsoft.com/office/powerpoint/2010/main" val="4086012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74EA0-A257-4192-8682-B1C5601DFE47}"/>
              </a:ext>
            </a:extLst>
          </p:cNvPr>
          <p:cNvSpPr>
            <a:spLocks noGrp="1"/>
          </p:cNvSpPr>
          <p:nvPr>
            <p:ph type="title"/>
          </p:nvPr>
        </p:nvSpPr>
        <p:spPr/>
        <p:txBody>
          <a:bodyPr/>
          <a:lstStyle/>
          <a:p>
            <a:r>
              <a:rPr lang="en-US" sz="3200" dirty="0"/>
              <a:t>Resources from HHS on Access to COVID Vaccinations and Testing for People with Disabilities</a:t>
            </a:r>
          </a:p>
        </p:txBody>
      </p:sp>
      <p:sp>
        <p:nvSpPr>
          <p:cNvPr id="3" name="Content Placeholder 2">
            <a:extLst>
              <a:ext uri="{FF2B5EF4-FFF2-40B4-BE49-F238E27FC236}">
                <a16:creationId xmlns:a16="http://schemas.microsoft.com/office/drawing/2014/main" id="{458382FB-E7C6-4DE5-BC17-0BBEA0F9523F}"/>
              </a:ext>
            </a:extLst>
          </p:cNvPr>
          <p:cNvSpPr>
            <a:spLocks noGrp="1"/>
          </p:cNvSpPr>
          <p:nvPr>
            <p:ph idx="1"/>
          </p:nvPr>
        </p:nvSpPr>
        <p:spPr>
          <a:xfrm>
            <a:off x="1103312" y="1767156"/>
            <a:ext cx="8946541" cy="4481244"/>
          </a:xfrm>
        </p:spPr>
        <p:txBody>
          <a:bodyPr>
            <a:normAutofit/>
          </a:bodyPr>
          <a:lstStyle/>
          <a:p>
            <a:endParaRPr lang="en-US" sz="2800" dirty="0"/>
          </a:p>
          <a:p>
            <a:pPr marL="463550" indent="-463550" algn="l"/>
            <a:r>
              <a:rPr lang="en-US" sz="3000" dirty="0"/>
              <a:t>Disability Information and Access Line (DIAL) – connects people with disabilities to </a:t>
            </a:r>
            <a:r>
              <a:rPr lang="en-US" sz="3000" b="0" dirty="0">
                <a:effectLst/>
              </a:rPr>
              <a:t>help with COVID-19 vaccinations and testing </a:t>
            </a:r>
          </a:p>
          <a:p>
            <a:pPr marL="863600" lvl="1" indent="-463550"/>
            <a:r>
              <a:rPr lang="en-US" sz="2600" b="0" i="1" dirty="0">
                <a:effectLst/>
              </a:rPr>
              <a:t>Call 888-677-1199 Monday-Friday from 9 a.m. to 8 p.m. (Eastern) or email </a:t>
            </a:r>
            <a:r>
              <a:rPr lang="en-US" sz="2600" b="0" i="1" dirty="0">
                <a:effectLst/>
                <a:hlinkClick r:id="rId3">
                  <a:extLst>
                    <a:ext uri="{A12FA001-AC4F-418D-AE19-62706E023703}">
                      <ahyp:hlinkClr xmlns:ahyp="http://schemas.microsoft.com/office/drawing/2018/hyperlinkcolor" val="tx"/>
                    </a:ext>
                  </a:extLst>
                </a:hlinkClick>
              </a:rPr>
              <a:t>DIAL@usaginganddisability.org</a:t>
            </a:r>
            <a:r>
              <a:rPr lang="en-US" sz="2600" b="0" i="1" dirty="0">
                <a:effectLst/>
              </a:rPr>
              <a:t>.</a:t>
            </a:r>
          </a:p>
          <a:p>
            <a:pPr marL="863600" lvl="1" indent="-463550"/>
            <a:r>
              <a:rPr lang="en-US" sz="2900" dirty="0"/>
              <a:t>From the HHS Administration for Community Living (ACL)</a:t>
            </a:r>
            <a:endParaRPr lang="en-US" sz="2900" b="0" dirty="0">
              <a:effectLst/>
            </a:endParaRPr>
          </a:p>
          <a:p>
            <a:endParaRPr lang="en-US" sz="2800" dirty="0"/>
          </a:p>
          <a:p>
            <a:pPr marL="0" indent="0">
              <a:buNone/>
            </a:pPr>
            <a:endParaRPr lang="en-US" sz="2800" dirty="0"/>
          </a:p>
          <a:p>
            <a:endParaRPr lang="en-US" sz="2800" dirty="0"/>
          </a:p>
          <a:p>
            <a:endParaRPr lang="en-US" sz="2800" dirty="0"/>
          </a:p>
          <a:p>
            <a:endParaRPr lang="en-US" sz="2800" dirty="0"/>
          </a:p>
          <a:p>
            <a:pPr marL="0" indent="0">
              <a:buNone/>
            </a:pPr>
            <a:endParaRPr lang="en-US" sz="2800" dirty="0"/>
          </a:p>
          <a:p>
            <a:endParaRPr lang="en-US" dirty="0"/>
          </a:p>
        </p:txBody>
      </p:sp>
    </p:spTree>
    <p:extLst>
      <p:ext uri="{BB962C8B-B14F-4D97-AF65-F5344CB8AC3E}">
        <p14:creationId xmlns:p14="http://schemas.microsoft.com/office/powerpoint/2010/main" val="1833434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ADFC-7B36-452F-B412-C9DA7F6F7309}"/>
              </a:ext>
            </a:extLst>
          </p:cNvPr>
          <p:cNvSpPr>
            <a:spLocks noGrp="1"/>
          </p:cNvSpPr>
          <p:nvPr>
            <p:ph type="title"/>
          </p:nvPr>
        </p:nvSpPr>
        <p:spPr>
          <a:xfrm>
            <a:off x="646111" y="452717"/>
            <a:ext cx="9504756" cy="1283615"/>
          </a:xfrm>
        </p:spPr>
        <p:txBody>
          <a:bodyPr/>
          <a:lstStyle/>
          <a:p>
            <a:r>
              <a:rPr lang="en-US" dirty="0"/>
              <a:t>HHS COVID-related Complaint Resolution and Technical Assistance</a:t>
            </a:r>
          </a:p>
        </p:txBody>
      </p:sp>
      <p:sp>
        <p:nvSpPr>
          <p:cNvPr id="3" name="Content Placeholder 2">
            <a:extLst>
              <a:ext uri="{FF2B5EF4-FFF2-40B4-BE49-F238E27FC236}">
                <a16:creationId xmlns:a16="http://schemas.microsoft.com/office/drawing/2014/main" id="{37B62CAF-52CB-4620-BAA7-889473574CF8}"/>
              </a:ext>
            </a:extLst>
          </p:cNvPr>
          <p:cNvSpPr>
            <a:spLocks noGrp="1"/>
          </p:cNvSpPr>
          <p:nvPr>
            <p:ph idx="1"/>
          </p:nvPr>
        </p:nvSpPr>
        <p:spPr/>
        <p:txBody>
          <a:bodyPr>
            <a:normAutofit/>
          </a:bodyPr>
          <a:lstStyle/>
          <a:p>
            <a:r>
              <a:rPr lang="en-US" sz="2800" dirty="0"/>
              <a:t>Crisis Standards of Care</a:t>
            </a:r>
          </a:p>
          <a:p>
            <a:pPr lvl="2"/>
            <a:r>
              <a:rPr lang="en-US" sz="2800" dirty="0"/>
              <a:t>As a result of complaints filed with HHS OCR during the COVID-19 public health emergency, and requests for technical assistance, OCR worked with States and other entities to address non-discrimination in crisis standards of care plans and practices.</a:t>
            </a:r>
          </a:p>
          <a:p>
            <a:pPr lvl="1"/>
            <a:endParaRPr lang="en-US" dirty="0"/>
          </a:p>
        </p:txBody>
      </p:sp>
    </p:spTree>
    <p:extLst>
      <p:ext uri="{BB962C8B-B14F-4D97-AF65-F5344CB8AC3E}">
        <p14:creationId xmlns:p14="http://schemas.microsoft.com/office/powerpoint/2010/main" val="2865103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ADFC-7B36-452F-B412-C9DA7F6F7309}"/>
              </a:ext>
            </a:extLst>
          </p:cNvPr>
          <p:cNvSpPr>
            <a:spLocks noGrp="1"/>
          </p:cNvSpPr>
          <p:nvPr>
            <p:ph type="title"/>
          </p:nvPr>
        </p:nvSpPr>
        <p:spPr>
          <a:xfrm>
            <a:off x="646111" y="452717"/>
            <a:ext cx="9504756" cy="1283615"/>
          </a:xfrm>
        </p:spPr>
        <p:txBody>
          <a:bodyPr/>
          <a:lstStyle/>
          <a:p>
            <a:r>
              <a:rPr lang="en-US" dirty="0"/>
              <a:t>HHS COVID-related Work</a:t>
            </a:r>
          </a:p>
        </p:txBody>
      </p:sp>
      <p:sp>
        <p:nvSpPr>
          <p:cNvPr id="3" name="Content Placeholder 2">
            <a:extLst>
              <a:ext uri="{FF2B5EF4-FFF2-40B4-BE49-F238E27FC236}">
                <a16:creationId xmlns:a16="http://schemas.microsoft.com/office/drawing/2014/main" id="{37B62CAF-52CB-4620-BAA7-889473574CF8}"/>
              </a:ext>
            </a:extLst>
          </p:cNvPr>
          <p:cNvSpPr>
            <a:spLocks noGrp="1"/>
          </p:cNvSpPr>
          <p:nvPr>
            <p:ph idx="1"/>
          </p:nvPr>
        </p:nvSpPr>
        <p:spPr/>
        <p:txBody>
          <a:bodyPr>
            <a:normAutofit/>
          </a:bodyPr>
          <a:lstStyle/>
          <a:p>
            <a:pPr lvl="1"/>
            <a:r>
              <a:rPr lang="en-US" sz="2800" dirty="0"/>
              <a:t>Crisis Standards of Care</a:t>
            </a:r>
          </a:p>
          <a:p>
            <a:pPr lvl="2"/>
            <a:r>
              <a:rPr lang="en-US" sz="2800" dirty="0"/>
              <a:t>OCR has resolved complaints regarding Crisis Standards of Care policies in several states (and regions), including Alabama, Utah, Tennessee, North Carolina, Texas, and Arizona, as well as with the Indian Health Service. </a:t>
            </a:r>
          </a:p>
        </p:txBody>
      </p:sp>
    </p:spTree>
    <p:extLst>
      <p:ext uri="{BB962C8B-B14F-4D97-AF65-F5344CB8AC3E}">
        <p14:creationId xmlns:p14="http://schemas.microsoft.com/office/powerpoint/2010/main" val="1186668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ADFC-7B36-452F-B412-C9DA7F6F7309}"/>
              </a:ext>
            </a:extLst>
          </p:cNvPr>
          <p:cNvSpPr>
            <a:spLocks noGrp="1"/>
          </p:cNvSpPr>
          <p:nvPr>
            <p:ph type="title"/>
          </p:nvPr>
        </p:nvSpPr>
        <p:spPr>
          <a:xfrm>
            <a:off x="646111" y="452717"/>
            <a:ext cx="9504756" cy="1283615"/>
          </a:xfrm>
        </p:spPr>
        <p:txBody>
          <a:bodyPr/>
          <a:lstStyle/>
          <a:p>
            <a:r>
              <a:rPr lang="en-US" dirty="0"/>
              <a:t>Other Upcoming HHS OCR Work of Note</a:t>
            </a:r>
          </a:p>
        </p:txBody>
      </p:sp>
      <p:sp>
        <p:nvSpPr>
          <p:cNvPr id="3" name="Content Placeholder 2">
            <a:extLst>
              <a:ext uri="{FF2B5EF4-FFF2-40B4-BE49-F238E27FC236}">
                <a16:creationId xmlns:a16="http://schemas.microsoft.com/office/drawing/2014/main" id="{37B62CAF-52CB-4620-BAA7-889473574CF8}"/>
              </a:ext>
            </a:extLst>
          </p:cNvPr>
          <p:cNvSpPr>
            <a:spLocks noGrp="1"/>
          </p:cNvSpPr>
          <p:nvPr>
            <p:ph idx="1"/>
          </p:nvPr>
        </p:nvSpPr>
        <p:spPr/>
        <p:txBody>
          <a:bodyPr>
            <a:normAutofit/>
          </a:bodyPr>
          <a:lstStyle/>
          <a:p>
            <a:r>
              <a:rPr lang="en-US" sz="3200" dirty="0"/>
              <a:t>Rulemaking under Section 1557 of the Affordable Care Act</a:t>
            </a:r>
          </a:p>
          <a:p>
            <a:pPr marL="0" indent="0">
              <a:buNone/>
            </a:pPr>
            <a:endParaRPr lang="en-US" sz="3200" dirty="0"/>
          </a:p>
          <a:p>
            <a:r>
              <a:rPr lang="en-US" sz="3200" dirty="0"/>
              <a:t>Rulemaking under Section 504 of the Rehabilitation Act</a:t>
            </a:r>
          </a:p>
          <a:p>
            <a:endParaRPr lang="en-US" sz="2800" dirty="0"/>
          </a:p>
          <a:p>
            <a:endParaRPr lang="en-US" sz="2800" dirty="0"/>
          </a:p>
        </p:txBody>
      </p:sp>
    </p:spTree>
    <p:extLst>
      <p:ext uri="{BB962C8B-B14F-4D97-AF65-F5344CB8AC3E}">
        <p14:creationId xmlns:p14="http://schemas.microsoft.com/office/powerpoint/2010/main" val="1219747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ADFC-7B36-452F-B412-C9DA7F6F7309}"/>
              </a:ext>
            </a:extLst>
          </p:cNvPr>
          <p:cNvSpPr>
            <a:spLocks noGrp="1"/>
          </p:cNvSpPr>
          <p:nvPr>
            <p:ph type="title"/>
          </p:nvPr>
        </p:nvSpPr>
        <p:spPr>
          <a:xfrm>
            <a:off x="646111" y="452717"/>
            <a:ext cx="9504756" cy="1283615"/>
          </a:xfrm>
        </p:spPr>
        <p:txBody>
          <a:bodyPr/>
          <a:lstStyle/>
          <a:p>
            <a:r>
              <a:rPr lang="en-US" dirty="0"/>
              <a:t>DOJ COVID-related Enforcement</a:t>
            </a:r>
          </a:p>
        </p:txBody>
      </p:sp>
      <p:sp>
        <p:nvSpPr>
          <p:cNvPr id="3" name="Content Placeholder 2">
            <a:extLst>
              <a:ext uri="{FF2B5EF4-FFF2-40B4-BE49-F238E27FC236}">
                <a16:creationId xmlns:a16="http://schemas.microsoft.com/office/drawing/2014/main" id="{37B62CAF-52CB-4620-BAA7-889473574CF8}"/>
              </a:ext>
            </a:extLst>
          </p:cNvPr>
          <p:cNvSpPr>
            <a:spLocks noGrp="1"/>
          </p:cNvSpPr>
          <p:nvPr>
            <p:ph idx="1"/>
          </p:nvPr>
        </p:nvSpPr>
        <p:spPr/>
        <p:txBody>
          <a:bodyPr>
            <a:normAutofit/>
          </a:bodyPr>
          <a:lstStyle/>
          <a:p>
            <a:r>
              <a:rPr lang="en-US" sz="2800" dirty="0"/>
              <a:t>Vaccine Registration Websites</a:t>
            </a:r>
          </a:p>
          <a:p>
            <a:pPr lvl="1"/>
            <a:r>
              <a:rPr lang="en-US" sz="2600" dirty="0"/>
              <a:t>Title III Compliance Reviews</a:t>
            </a:r>
            <a:endParaRPr lang="en-US" sz="2400" dirty="0"/>
          </a:p>
          <a:p>
            <a:endParaRPr lang="en-US" sz="2800" dirty="0"/>
          </a:p>
          <a:p>
            <a:r>
              <a:rPr lang="en-US" sz="2800" dirty="0"/>
              <a:t>Barriers Identified</a:t>
            </a:r>
          </a:p>
          <a:p>
            <a:endParaRPr lang="en-US" sz="2800" dirty="0"/>
          </a:p>
          <a:p>
            <a:r>
              <a:rPr lang="en-US" sz="2800" dirty="0"/>
              <a:t>Results</a:t>
            </a:r>
          </a:p>
          <a:p>
            <a:pPr lvl="1"/>
            <a:endParaRPr lang="en-US" dirty="0"/>
          </a:p>
        </p:txBody>
      </p:sp>
    </p:spTree>
    <p:extLst>
      <p:ext uri="{BB962C8B-B14F-4D97-AF65-F5344CB8AC3E}">
        <p14:creationId xmlns:p14="http://schemas.microsoft.com/office/powerpoint/2010/main" val="927415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E44A6-077E-4A59-A763-37BBAB2FA482}"/>
              </a:ext>
            </a:extLst>
          </p:cNvPr>
          <p:cNvSpPr>
            <a:spLocks noGrp="1"/>
          </p:cNvSpPr>
          <p:nvPr>
            <p:ph type="title"/>
          </p:nvPr>
        </p:nvSpPr>
        <p:spPr/>
        <p:txBody>
          <a:bodyPr/>
          <a:lstStyle/>
          <a:p>
            <a:r>
              <a:rPr lang="en-US" dirty="0"/>
              <a:t>Vaccine Registration Website </a:t>
            </a:r>
            <a:br>
              <a:rPr lang="en-US" dirty="0"/>
            </a:br>
            <a:r>
              <a:rPr lang="en-US" dirty="0"/>
              <a:t>Title III Settlement Agreements</a:t>
            </a:r>
          </a:p>
        </p:txBody>
      </p:sp>
      <p:sp>
        <p:nvSpPr>
          <p:cNvPr id="3" name="Content Placeholder 2">
            <a:extLst>
              <a:ext uri="{FF2B5EF4-FFF2-40B4-BE49-F238E27FC236}">
                <a16:creationId xmlns:a16="http://schemas.microsoft.com/office/drawing/2014/main" id="{68F4D72D-2B20-4087-AC9F-76BE90CF195F}"/>
              </a:ext>
            </a:extLst>
          </p:cNvPr>
          <p:cNvSpPr>
            <a:spLocks noGrp="1"/>
          </p:cNvSpPr>
          <p:nvPr>
            <p:ph idx="1"/>
          </p:nvPr>
        </p:nvSpPr>
        <p:spPr>
          <a:xfrm>
            <a:off x="677334" y="1853248"/>
            <a:ext cx="8596668" cy="4694697"/>
          </a:xfrm>
        </p:spPr>
        <p:txBody>
          <a:bodyPr>
            <a:normAutofit fontScale="92500"/>
          </a:bodyPr>
          <a:lstStyle/>
          <a:p>
            <a:r>
              <a:rPr lang="en-US" sz="2400" dirty="0"/>
              <a:t>CVS Pharmacy, 4.11.2022</a:t>
            </a:r>
          </a:p>
          <a:p>
            <a:pPr lvl="1"/>
            <a:r>
              <a:rPr lang="en-US" sz="2400" dirty="0"/>
              <a:t>9000+ locations in all states and D.C.</a:t>
            </a:r>
          </a:p>
          <a:p>
            <a:r>
              <a:rPr lang="en-US" sz="2400" dirty="0"/>
              <a:t>Meijer Inc., 2.2.2022</a:t>
            </a:r>
          </a:p>
          <a:p>
            <a:pPr lvl="1"/>
            <a:r>
              <a:rPr lang="en-US" sz="2400" dirty="0"/>
              <a:t>Approx. 250 stores in midwest/upper Midwest states</a:t>
            </a:r>
          </a:p>
          <a:p>
            <a:r>
              <a:rPr lang="en-US" sz="2400" dirty="0"/>
              <a:t>The Kroger Co., 1.28.2022</a:t>
            </a:r>
          </a:p>
          <a:p>
            <a:pPr lvl="1"/>
            <a:r>
              <a:rPr lang="en-US" sz="2400" dirty="0"/>
              <a:t>Approx. 2800 locations in 35 states and D.C.</a:t>
            </a:r>
          </a:p>
          <a:p>
            <a:r>
              <a:rPr lang="en-US" sz="2400" dirty="0"/>
              <a:t>Hy-Vee, 12.1.2021</a:t>
            </a:r>
          </a:p>
          <a:p>
            <a:pPr lvl="1"/>
            <a:r>
              <a:rPr lang="en-US" sz="2400" dirty="0"/>
              <a:t>Approx. 280 stores in the midwest states</a:t>
            </a:r>
          </a:p>
          <a:p>
            <a:r>
              <a:rPr lang="en-US" sz="2400" dirty="0"/>
              <a:t>Rite Aid, 11.1.2021</a:t>
            </a:r>
          </a:p>
          <a:p>
            <a:pPr lvl="1"/>
            <a:r>
              <a:rPr lang="en-US" sz="2400" dirty="0"/>
              <a:t>Approx. 2500 stores in 17 states (east and west coasts)</a:t>
            </a:r>
          </a:p>
          <a:p>
            <a:pPr marL="0" indent="0">
              <a:buNone/>
            </a:pPr>
            <a:endParaRPr lang="en-US" dirty="0"/>
          </a:p>
        </p:txBody>
      </p:sp>
    </p:spTree>
    <p:extLst>
      <p:ext uri="{BB962C8B-B14F-4D97-AF65-F5344CB8AC3E}">
        <p14:creationId xmlns:p14="http://schemas.microsoft.com/office/powerpoint/2010/main" val="359106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E44A6-077E-4A59-A763-37BBAB2FA482}"/>
              </a:ext>
            </a:extLst>
          </p:cNvPr>
          <p:cNvSpPr>
            <a:spLocks noGrp="1"/>
          </p:cNvSpPr>
          <p:nvPr>
            <p:ph type="title"/>
          </p:nvPr>
        </p:nvSpPr>
        <p:spPr/>
        <p:txBody>
          <a:bodyPr/>
          <a:lstStyle/>
          <a:p>
            <a:r>
              <a:rPr lang="en-US" dirty="0"/>
              <a:t>Examples of Barriers to Access on Vaccine Registration Websites</a:t>
            </a:r>
            <a:br>
              <a:rPr lang="en-US" dirty="0"/>
            </a:br>
            <a:endParaRPr lang="en-US" dirty="0"/>
          </a:p>
        </p:txBody>
      </p:sp>
      <p:sp>
        <p:nvSpPr>
          <p:cNvPr id="3" name="Content Placeholder 2">
            <a:extLst>
              <a:ext uri="{FF2B5EF4-FFF2-40B4-BE49-F238E27FC236}">
                <a16:creationId xmlns:a16="http://schemas.microsoft.com/office/drawing/2014/main" id="{68F4D72D-2B20-4087-AC9F-76BE90CF195F}"/>
              </a:ext>
            </a:extLst>
          </p:cNvPr>
          <p:cNvSpPr>
            <a:spLocks noGrp="1"/>
          </p:cNvSpPr>
          <p:nvPr>
            <p:ph idx="1"/>
          </p:nvPr>
        </p:nvSpPr>
        <p:spPr>
          <a:xfrm>
            <a:off x="677334" y="2160589"/>
            <a:ext cx="8596668" cy="4387356"/>
          </a:xfrm>
        </p:spPr>
        <p:txBody>
          <a:bodyPr>
            <a:normAutofit lnSpcReduction="10000"/>
          </a:bodyPr>
          <a:lstStyle/>
          <a:p>
            <a:r>
              <a:rPr lang="en-US" sz="2400" dirty="0"/>
              <a:t>On the Rite Aid website, the calendar used for scheduling vaccine appointments did not show screen reader users any available appointment times, and people who use the tab key instead of a mouse could not make a choice on a consent form that they needed to fill out before scheduling their appointment.</a:t>
            </a:r>
          </a:p>
          <a:p>
            <a:r>
              <a:rPr lang="en-US" sz="2400" dirty="0"/>
              <a:t>On the Hy-Vee website, people who use screen readers could not hear the questions on the medical screening forms, and people who use the tab key instead of a mouse could not select available appointment times.</a:t>
            </a:r>
          </a:p>
        </p:txBody>
      </p:sp>
    </p:spTree>
    <p:extLst>
      <p:ext uri="{BB962C8B-B14F-4D97-AF65-F5344CB8AC3E}">
        <p14:creationId xmlns:p14="http://schemas.microsoft.com/office/powerpoint/2010/main" val="946258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E44A6-077E-4A59-A763-37BBAB2FA482}"/>
              </a:ext>
            </a:extLst>
          </p:cNvPr>
          <p:cNvSpPr>
            <a:spLocks noGrp="1"/>
          </p:cNvSpPr>
          <p:nvPr>
            <p:ph type="title"/>
          </p:nvPr>
        </p:nvSpPr>
        <p:spPr/>
        <p:txBody>
          <a:bodyPr/>
          <a:lstStyle/>
          <a:p>
            <a:r>
              <a:rPr lang="en-US" dirty="0"/>
              <a:t>Examples of Barriers to Access on Vaccine Registration Websites</a:t>
            </a:r>
            <a:br>
              <a:rPr lang="en-US" dirty="0"/>
            </a:br>
            <a:endParaRPr lang="en-US" dirty="0"/>
          </a:p>
        </p:txBody>
      </p:sp>
      <p:sp>
        <p:nvSpPr>
          <p:cNvPr id="3" name="Content Placeholder 2">
            <a:extLst>
              <a:ext uri="{FF2B5EF4-FFF2-40B4-BE49-F238E27FC236}">
                <a16:creationId xmlns:a16="http://schemas.microsoft.com/office/drawing/2014/main" id="{68F4D72D-2B20-4087-AC9F-76BE90CF195F}"/>
              </a:ext>
            </a:extLst>
          </p:cNvPr>
          <p:cNvSpPr>
            <a:spLocks noGrp="1"/>
          </p:cNvSpPr>
          <p:nvPr>
            <p:ph idx="1"/>
          </p:nvPr>
        </p:nvSpPr>
        <p:spPr>
          <a:xfrm>
            <a:off x="677334" y="1986455"/>
            <a:ext cx="8596668" cy="4561490"/>
          </a:xfrm>
        </p:spPr>
        <p:txBody>
          <a:bodyPr>
            <a:normAutofit fontScale="92500"/>
          </a:bodyPr>
          <a:lstStyle/>
          <a:p>
            <a:r>
              <a:rPr lang="en-US" sz="2400" dirty="0"/>
              <a:t>On Meijer’s website, people using the tab key instead of a mouse could not proceed past the first step of the vaccine registration process. The portal also did not always tell people who use screen readers what information they were supposed to put on scheduling forms, including their first and last names, birthdate, and zip code.</a:t>
            </a:r>
          </a:p>
          <a:p>
            <a:r>
              <a:rPr lang="en-US" sz="2400" dirty="0"/>
              <a:t>On Kroger’s website, critical medical screening questions about current COVID-related symptoms, allergies and reactions to previous vaccines were not read to screen reader users. And when a screen reader user selected an available appointment time, the website told them that the appointment was “unavailable,” instead of “selected.”</a:t>
            </a:r>
          </a:p>
          <a:p>
            <a:endParaRPr lang="en-US" dirty="0"/>
          </a:p>
        </p:txBody>
      </p:sp>
    </p:spTree>
    <p:extLst>
      <p:ext uri="{BB962C8B-B14F-4D97-AF65-F5344CB8AC3E}">
        <p14:creationId xmlns:p14="http://schemas.microsoft.com/office/powerpoint/2010/main" val="342775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74EA0-A257-4192-8682-B1C5601DFE47}"/>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458382FB-E7C6-4DE5-BC17-0BBEA0F9523F}"/>
              </a:ext>
            </a:extLst>
          </p:cNvPr>
          <p:cNvSpPr>
            <a:spLocks noGrp="1"/>
          </p:cNvSpPr>
          <p:nvPr>
            <p:ph idx="1"/>
          </p:nvPr>
        </p:nvSpPr>
        <p:spPr>
          <a:xfrm>
            <a:off x="1103312" y="1767156"/>
            <a:ext cx="8946541" cy="4481244"/>
          </a:xfrm>
        </p:spPr>
        <p:txBody>
          <a:bodyPr>
            <a:normAutofit/>
          </a:bodyPr>
          <a:lstStyle/>
          <a:p>
            <a:r>
              <a:rPr lang="en-US" sz="2800" dirty="0"/>
              <a:t>Introductory Remarks</a:t>
            </a:r>
          </a:p>
          <a:p>
            <a:pPr marL="0" indent="0">
              <a:buNone/>
            </a:pPr>
            <a:endParaRPr lang="en-US" sz="2800" dirty="0"/>
          </a:p>
          <a:p>
            <a:r>
              <a:rPr lang="en-US" sz="2800" dirty="0"/>
              <a:t>COVID-related Guidance and Policy by HHS and/or DOJ</a:t>
            </a:r>
          </a:p>
          <a:p>
            <a:pPr marL="0" indent="0">
              <a:buNone/>
            </a:pPr>
            <a:endParaRPr lang="en-US" sz="2800" dirty="0"/>
          </a:p>
          <a:p>
            <a:r>
              <a:rPr lang="en-US" sz="2800" dirty="0"/>
              <a:t>COVID-related Work by HHS and/or DOJ</a:t>
            </a:r>
          </a:p>
          <a:p>
            <a:endParaRPr lang="en-US" sz="2800" dirty="0"/>
          </a:p>
          <a:p>
            <a:r>
              <a:rPr lang="en-US" sz="2800" dirty="0"/>
              <a:t>Questions and Comments</a:t>
            </a:r>
          </a:p>
          <a:p>
            <a:pPr marL="0" indent="0">
              <a:buNone/>
            </a:pPr>
            <a:endParaRPr lang="en-US" sz="2800" dirty="0"/>
          </a:p>
          <a:p>
            <a:endParaRPr lang="en-US" dirty="0"/>
          </a:p>
        </p:txBody>
      </p:sp>
    </p:spTree>
    <p:extLst>
      <p:ext uri="{BB962C8B-B14F-4D97-AF65-F5344CB8AC3E}">
        <p14:creationId xmlns:p14="http://schemas.microsoft.com/office/powerpoint/2010/main" val="2074620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E44A6-077E-4A59-A763-37BBAB2FA482}"/>
              </a:ext>
            </a:extLst>
          </p:cNvPr>
          <p:cNvSpPr>
            <a:spLocks noGrp="1"/>
          </p:cNvSpPr>
          <p:nvPr>
            <p:ph type="title"/>
          </p:nvPr>
        </p:nvSpPr>
        <p:spPr/>
        <p:txBody>
          <a:bodyPr/>
          <a:lstStyle/>
          <a:p>
            <a:r>
              <a:rPr lang="en-US" dirty="0"/>
              <a:t>Examples of Barriers to Access on Vaccine Registration Websites</a:t>
            </a:r>
            <a:br>
              <a:rPr lang="en-US" dirty="0"/>
            </a:br>
            <a:endParaRPr lang="en-US" dirty="0"/>
          </a:p>
        </p:txBody>
      </p:sp>
      <p:sp>
        <p:nvSpPr>
          <p:cNvPr id="3" name="Content Placeholder 2">
            <a:extLst>
              <a:ext uri="{FF2B5EF4-FFF2-40B4-BE49-F238E27FC236}">
                <a16:creationId xmlns:a16="http://schemas.microsoft.com/office/drawing/2014/main" id="{68F4D72D-2B20-4087-AC9F-76BE90CF195F}"/>
              </a:ext>
            </a:extLst>
          </p:cNvPr>
          <p:cNvSpPr>
            <a:spLocks noGrp="1"/>
          </p:cNvSpPr>
          <p:nvPr>
            <p:ph idx="1"/>
          </p:nvPr>
        </p:nvSpPr>
        <p:spPr>
          <a:xfrm>
            <a:off x="677334" y="2160589"/>
            <a:ext cx="8596668" cy="4024454"/>
          </a:xfrm>
        </p:spPr>
        <p:txBody>
          <a:bodyPr>
            <a:normAutofit lnSpcReduction="10000"/>
          </a:bodyPr>
          <a:lstStyle/>
          <a:p>
            <a:r>
              <a:rPr lang="en-US" sz="2400" dirty="0"/>
              <a:t>On  CVS’s website, the types of vaccine appointments offered (e.g., influenza, pneumonia, COVID-19) were not read audibly to screen reader users at the beginning of the scheduling process. And on the page where users pick a time for their appointment, screen reader users were told that all available times were “checked,” even though the user had not made any selection. </a:t>
            </a:r>
          </a:p>
          <a:p>
            <a:r>
              <a:rPr lang="en-US" sz="2400" dirty="0"/>
              <a:t>Additionally, people who use the tab key instead of a mouse were not able to navigate past a request for insurance information in the registration process.</a:t>
            </a:r>
          </a:p>
          <a:p>
            <a:pPr marL="0" indent="0">
              <a:buNone/>
            </a:pPr>
            <a:endParaRPr lang="en-US" dirty="0"/>
          </a:p>
        </p:txBody>
      </p:sp>
    </p:spTree>
    <p:extLst>
      <p:ext uri="{BB962C8B-B14F-4D97-AF65-F5344CB8AC3E}">
        <p14:creationId xmlns:p14="http://schemas.microsoft.com/office/powerpoint/2010/main" val="3578548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E44A6-077E-4A59-A763-37BBAB2FA482}"/>
              </a:ext>
            </a:extLst>
          </p:cNvPr>
          <p:cNvSpPr>
            <a:spLocks noGrp="1"/>
          </p:cNvSpPr>
          <p:nvPr>
            <p:ph type="title"/>
          </p:nvPr>
        </p:nvSpPr>
        <p:spPr/>
        <p:txBody>
          <a:bodyPr/>
          <a:lstStyle/>
          <a:p>
            <a:r>
              <a:rPr lang="en-US" dirty="0"/>
              <a:t>Vaccine Registration Website </a:t>
            </a:r>
            <a:br>
              <a:rPr lang="en-US" dirty="0"/>
            </a:br>
            <a:r>
              <a:rPr lang="en-US" dirty="0"/>
              <a:t>Title III Settlement Agreements</a:t>
            </a:r>
          </a:p>
        </p:txBody>
      </p:sp>
      <p:sp>
        <p:nvSpPr>
          <p:cNvPr id="3" name="Content Placeholder 2">
            <a:extLst>
              <a:ext uri="{FF2B5EF4-FFF2-40B4-BE49-F238E27FC236}">
                <a16:creationId xmlns:a16="http://schemas.microsoft.com/office/drawing/2014/main" id="{68F4D72D-2B20-4087-AC9F-76BE90CF195F}"/>
              </a:ext>
            </a:extLst>
          </p:cNvPr>
          <p:cNvSpPr>
            <a:spLocks noGrp="1"/>
          </p:cNvSpPr>
          <p:nvPr>
            <p:ph idx="1"/>
          </p:nvPr>
        </p:nvSpPr>
        <p:spPr>
          <a:xfrm>
            <a:off x="677334" y="1853248"/>
            <a:ext cx="8596668" cy="4694697"/>
          </a:xfrm>
        </p:spPr>
        <p:txBody>
          <a:bodyPr>
            <a:normAutofit fontScale="92500"/>
          </a:bodyPr>
          <a:lstStyle/>
          <a:p>
            <a:r>
              <a:rPr lang="en-US" sz="2400" dirty="0"/>
              <a:t>CVS Pharmacy, 4.11.2022</a:t>
            </a:r>
          </a:p>
          <a:p>
            <a:pPr lvl="1"/>
            <a:r>
              <a:rPr lang="en-US" sz="2400" dirty="0"/>
              <a:t>9000+ locations in all states and D.C.</a:t>
            </a:r>
          </a:p>
          <a:p>
            <a:r>
              <a:rPr lang="en-US" sz="2400" dirty="0"/>
              <a:t>Meijer Inc., 2.2.2022</a:t>
            </a:r>
          </a:p>
          <a:p>
            <a:pPr lvl="1"/>
            <a:r>
              <a:rPr lang="en-US" sz="2400" dirty="0"/>
              <a:t>Approx. 250 stores in midwest/upper Midwest states</a:t>
            </a:r>
          </a:p>
          <a:p>
            <a:r>
              <a:rPr lang="en-US" sz="2400" dirty="0"/>
              <a:t>The Kroger Co., 1.28.2022</a:t>
            </a:r>
          </a:p>
          <a:p>
            <a:pPr lvl="1"/>
            <a:r>
              <a:rPr lang="en-US" sz="2400" dirty="0"/>
              <a:t>Approx. 2800 locations in 35 states and D.C.</a:t>
            </a:r>
          </a:p>
          <a:p>
            <a:r>
              <a:rPr lang="en-US" sz="2400" dirty="0"/>
              <a:t>Hy-Vee, 12.1.2021</a:t>
            </a:r>
          </a:p>
          <a:p>
            <a:pPr lvl="1"/>
            <a:r>
              <a:rPr lang="en-US" sz="2400" dirty="0"/>
              <a:t>Approx. 280 stores in the midwest states</a:t>
            </a:r>
          </a:p>
          <a:p>
            <a:r>
              <a:rPr lang="en-US" sz="2400" dirty="0"/>
              <a:t>Rite Aid, 11.1.2021</a:t>
            </a:r>
          </a:p>
          <a:p>
            <a:pPr lvl="1"/>
            <a:r>
              <a:rPr lang="en-US" sz="2400" dirty="0"/>
              <a:t>Approx. 2500 stores in 17 states (east and west coasts)</a:t>
            </a:r>
          </a:p>
          <a:p>
            <a:pPr marL="0" indent="0">
              <a:buNone/>
            </a:pPr>
            <a:endParaRPr lang="en-US" dirty="0"/>
          </a:p>
        </p:txBody>
      </p:sp>
    </p:spTree>
    <p:extLst>
      <p:ext uri="{BB962C8B-B14F-4D97-AF65-F5344CB8AC3E}">
        <p14:creationId xmlns:p14="http://schemas.microsoft.com/office/powerpoint/2010/main" val="1976727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E44A6-077E-4A59-A763-37BBAB2FA482}"/>
              </a:ext>
            </a:extLst>
          </p:cNvPr>
          <p:cNvSpPr>
            <a:spLocks noGrp="1"/>
          </p:cNvSpPr>
          <p:nvPr>
            <p:ph type="title"/>
          </p:nvPr>
        </p:nvSpPr>
        <p:spPr/>
        <p:txBody>
          <a:bodyPr/>
          <a:lstStyle/>
          <a:p>
            <a:r>
              <a:rPr lang="en-US" dirty="0"/>
              <a:t>Relief Secured in Vaccine Registration Website Agreements</a:t>
            </a:r>
            <a:br>
              <a:rPr lang="en-US" dirty="0"/>
            </a:br>
            <a:endParaRPr lang="en-US" dirty="0"/>
          </a:p>
        </p:txBody>
      </p:sp>
      <p:sp>
        <p:nvSpPr>
          <p:cNvPr id="3" name="Content Placeholder 2">
            <a:extLst>
              <a:ext uri="{FF2B5EF4-FFF2-40B4-BE49-F238E27FC236}">
                <a16:creationId xmlns:a16="http://schemas.microsoft.com/office/drawing/2014/main" id="{68F4D72D-2B20-4087-AC9F-76BE90CF195F}"/>
              </a:ext>
            </a:extLst>
          </p:cNvPr>
          <p:cNvSpPr>
            <a:spLocks noGrp="1"/>
          </p:cNvSpPr>
          <p:nvPr>
            <p:ph idx="1"/>
          </p:nvPr>
        </p:nvSpPr>
        <p:spPr>
          <a:xfrm>
            <a:off x="677334" y="1970690"/>
            <a:ext cx="8596668" cy="4577255"/>
          </a:xfrm>
        </p:spPr>
        <p:txBody>
          <a:bodyPr>
            <a:noAutofit/>
          </a:bodyPr>
          <a:lstStyle/>
          <a:p>
            <a:r>
              <a:rPr lang="en-US" sz="2400" dirty="0"/>
              <a:t>Make Vaccine Registration Portals conform with the WCAG, Version 2.1, Level AA. </a:t>
            </a:r>
          </a:p>
          <a:p>
            <a:r>
              <a:rPr lang="en-US" sz="2400" dirty="0"/>
              <a:t>Make automated testing for accessibility an integrated part of website development, and quickly fix accessibility identified through automated testing.</a:t>
            </a:r>
          </a:p>
          <a:p>
            <a:r>
              <a:rPr lang="en-US" sz="2400" dirty="0"/>
              <a:t>Perform manual testing, including testing by people with disabilities.</a:t>
            </a:r>
          </a:p>
          <a:p>
            <a:r>
              <a:rPr lang="en-US" sz="2400" dirty="0"/>
              <a:t>Provide training about web accessibility to people who have responsibility for vaccine website content.</a:t>
            </a:r>
          </a:p>
          <a:p>
            <a:r>
              <a:rPr lang="en-US" sz="2400" dirty="0"/>
              <a:t>Report regularly to the United States about compliance with the Agreements.</a:t>
            </a:r>
          </a:p>
        </p:txBody>
      </p:sp>
    </p:spTree>
    <p:extLst>
      <p:ext uri="{BB962C8B-B14F-4D97-AF65-F5344CB8AC3E}">
        <p14:creationId xmlns:p14="http://schemas.microsoft.com/office/powerpoint/2010/main" val="660815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E44A6-077E-4A59-A763-37BBAB2FA482}"/>
              </a:ext>
            </a:extLst>
          </p:cNvPr>
          <p:cNvSpPr>
            <a:spLocks noGrp="1"/>
          </p:cNvSpPr>
          <p:nvPr>
            <p:ph type="title"/>
          </p:nvPr>
        </p:nvSpPr>
        <p:spPr>
          <a:xfrm>
            <a:off x="646111" y="452718"/>
            <a:ext cx="9404723" cy="1060772"/>
          </a:xfrm>
        </p:spPr>
        <p:txBody>
          <a:bodyPr/>
          <a:lstStyle/>
          <a:p>
            <a:r>
              <a:rPr lang="en-US" dirty="0"/>
              <a:t>Other Recent DOJ ADA Work</a:t>
            </a:r>
            <a:br>
              <a:rPr lang="en-US" dirty="0"/>
            </a:br>
            <a:endParaRPr lang="en-US" dirty="0"/>
          </a:p>
        </p:txBody>
      </p:sp>
      <p:sp>
        <p:nvSpPr>
          <p:cNvPr id="3" name="Content Placeholder 2">
            <a:extLst>
              <a:ext uri="{FF2B5EF4-FFF2-40B4-BE49-F238E27FC236}">
                <a16:creationId xmlns:a16="http://schemas.microsoft.com/office/drawing/2014/main" id="{68F4D72D-2B20-4087-AC9F-76BE90CF195F}"/>
              </a:ext>
            </a:extLst>
          </p:cNvPr>
          <p:cNvSpPr>
            <a:spLocks noGrp="1"/>
          </p:cNvSpPr>
          <p:nvPr>
            <p:ph idx="1"/>
          </p:nvPr>
        </p:nvSpPr>
        <p:spPr>
          <a:xfrm>
            <a:off x="677333" y="1513490"/>
            <a:ext cx="9570253" cy="5034455"/>
          </a:xfrm>
        </p:spPr>
        <p:txBody>
          <a:bodyPr>
            <a:noAutofit/>
          </a:bodyPr>
          <a:lstStyle/>
          <a:p>
            <a:r>
              <a:rPr lang="en-US" sz="2400" dirty="0"/>
              <a:t>Combating discriminatory barriers faced by those in treatment for Opioid Use Disorder</a:t>
            </a:r>
          </a:p>
          <a:p>
            <a:pPr lvl="1"/>
            <a:r>
              <a:rPr lang="en-US" sz="2400" dirty="0"/>
              <a:t>Guidance on Opioid Use Disorder and the ADA, 3.18.2022</a:t>
            </a:r>
          </a:p>
          <a:p>
            <a:pPr lvl="1"/>
            <a:r>
              <a:rPr lang="en-US" sz="2400" dirty="0"/>
              <a:t>Indiana State Board of Nursing, Letter of Findings, 3.25.2022</a:t>
            </a:r>
          </a:p>
          <a:p>
            <a:pPr lvl="1"/>
            <a:r>
              <a:rPr lang="en-US" sz="2400" dirty="0"/>
              <a:t>Ready to Work, LLC., Settlement Agreement, 3.17.2022</a:t>
            </a:r>
          </a:p>
          <a:p>
            <a:pPr lvl="1"/>
            <a:r>
              <a:rPr lang="en-US" sz="2400" dirty="0"/>
              <a:t>U.S. v. Unified Judicial System of Pennsylvania, 2.24.2022</a:t>
            </a:r>
          </a:p>
          <a:p>
            <a:pPr lvl="1"/>
            <a:r>
              <a:rPr lang="en-US" sz="2400" dirty="0"/>
              <a:t>New England Orthopedic Surgeons, Settlement Agreement, 5.20.2021</a:t>
            </a:r>
          </a:p>
          <a:p>
            <a:pPr lvl="1"/>
            <a:r>
              <a:rPr lang="en-US" sz="2400" dirty="0"/>
              <a:t>Massachusetts General Hosp., Settlement  Agreement, 7.30.2020</a:t>
            </a:r>
          </a:p>
        </p:txBody>
      </p:sp>
    </p:spTree>
    <p:extLst>
      <p:ext uri="{BB962C8B-B14F-4D97-AF65-F5344CB8AC3E}">
        <p14:creationId xmlns:p14="http://schemas.microsoft.com/office/powerpoint/2010/main" val="40618646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E44A6-077E-4A59-A763-37BBAB2FA482}"/>
              </a:ext>
            </a:extLst>
          </p:cNvPr>
          <p:cNvSpPr>
            <a:spLocks noGrp="1"/>
          </p:cNvSpPr>
          <p:nvPr>
            <p:ph type="title"/>
          </p:nvPr>
        </p:nvSpPr>
        <p:spPr/>
        <p:txBody>
          <a:bodyPr/>
          <a:lstStyle/>
          <a:p>
            <a:r>
              <a:rPr lang="en-US" dirty="0"/>
              <a:t>Other Recent DOJ ADA Work of Note</a:t>
            </a:r>
            <a:br>
              <a:rPr lang="en-US" dirty="0"/>
            </a:br>
            <a:endParaRPr lang="en-US" dirty="0"/>
          </a:p>
        </p:txBody>
      </p:sp>
      <p:sp>
        <p:nvSpPr>
          <p:cNvPr id="3" name="Content Placeholder 2">
            <a:extLst>
              <a:ext uri="{FF2B5EF4-FFF2-40B4-BE49-F238E27FC236}">
                <a16:creationId xmlns:a16="http://schemas.microsoft.com/office/drawing/2014/main" id="{68F4D72D-2B20-4087-AC9F-76BE90CF195F}"/>
              </a:ext>
            </a:extLst>
          </p:cNvPr>
          <p:cNvSpPr>
            <a:spLocks noGrp="1"/>
          </p:cNvSpPr>
          <p:nvPr>
            <p:ph idx="1"/>
          </p:nvPr>
        </p:nvSpPr>
        <p:spPr>
          <a:xfrm>
            <a:off x="677334" y="2024009"/>
            <a:ext cx="8596668" cy="4523936"/>
          </a:xfrm>
        </p:spPr>
        <p:txBody>
          <a:bodyPr>
            <a:normAutofit/>
          </a:bodyPr>
          <a:lstStyle/>
          <a:p>
            <a:r>
              <a:rPr lang="en-US" sz="2400" dirty="0"/>
              <a:t>U.S. v. Barnet Delaney Perkins Eye Center, amended complaint filed 4.18.2022</a:t>
            </a:r>
          </a:p>
          <a:p>
            <a:r>
              <a:rPr lang="en-US" sz="2400" dirty="0"/>
              <a:t>Consent decrees in two healthcare litigations:</a:t>
            </a:r>
          </a:p>
          <a:p>
            <a:pPr lvl="1"/>
            <a:r>
              <a:rPr lang="en-US" sz="2400" dirty="0"/>
              <a:t>U.S. v. Anucha, MD, 2.17.2022</a:t>
            </a:r>
          </a:p>
          <a:p>
            <a:pPr lvl="1"/>
            <a:r>
              <a:rPr lang="en-US" sz="2400" dirty="0"/>
              <a:t>U.S. v. Jamaluddin, MD, 2.17.2022</a:t>
            </a:r>
          </a:p>
          <a:p>
            <a:r>
              <a:rPr lang="en-US" sz="2400" dirty="0"/>
              <a:t>Kaiser Foundation Health Plan, Settlement Agreement, 10.15.2021</a:t>
            </a:r>
          </a:p>
          <a:p>
            <a:pPr marL="0" indent="0">
              <a:buNone/>
            </a:pPr>
            <a:endParaRPr lang="en-US" sz="2400" dirty="0"/>
          </a:p>
          <a:p>
            <a:r>
              <a:rPr lang="en-US" sz="2400" dirty="0"/>
              <a:t>Guidance on Web Accessibility and the ADA</a:t>
            </a:r>
          </a:p>
        </p:txBody>
      </p:sp>
    </p:spTree>
    <p:extLst>
      <p:ext uri="{BB962C8B-B14F-4D97-AF65-F5344CB8AC3E}">
        <p14:creationId xmlns:p14="http://schemas.microsoft.com/office/powerpoint/2010/main" val="3818354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7C660-3298-47E1-80E3-E89D2D23E7F6}"/>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00C028EE-7489-41D8-AD8E-5B565DB1F171}"/>
              </a:ext>
            </a:extLst>
          </p:cNvPr>
          <p:cNvSpPr>
            <a:spLocks noGrp="1"/>
          </p:cNvSpPr>
          <p:nvPr>
            <p:ph idx="1"/>
          </p:nvPr>
        </p:nvSpPr>
        <p:spPr/>
        <p:txBody>
          <a:bodyPr>
            <a:noAutofit/>
          </a:bodyPr>
          <a:lstStyle/>
          <a:p>
            <a:r>
              <a:rPr lang="en-US" sz="2400" dirty="0"/>
              <a:t>Contact Information:</a:t>
            </a:r>
          </a:p>
          <a:p>
            <a:pPr marL="0" indent="0">
              <a:buNone/>
            </a:pPr>
            <a:endParaRPr lang="en-US" sz="2400" dirty="0"/>
          </a:p>
          <a:p>
            <a:pPr lvl="1"/>
            <a:r>
              <a:rPr lang="en-US" sz="2400" u="sng" dirty="0"/>
              <a:t>Molly.</a:t>
            </a:r>
            <a:r>
              <a:rPr lang="en-US" sz="2400" dirty="0">
                <a:hlinkClick r:id="rId2">
                  <a:extLst>
                    <a:ext uri="{A12FA001-AC4F-418D-AE19-62706E023703}">
                      <ahyp:hlinkClr xmlns:ahyp="http://schemas.microsoft.com/office/drawing/2018/hyperlinkcolor" val="tx"/>
                    </a:ext>
                  </a:extLst>
                </a:hlinkClick>
              </a:rPr>
              <a:t>Burgdorf@HHS.gov</a:t>
            </a:r>
            <a:endParaRPr lang="en-US" sz="2400" dirty="0"/>
          </a:p>
          <a:p>
            <a:pPr lvl="1"/>
            <a:r>
              <a:rPr lang="en-US" sz="2400" dirty="0">
                <a:hlinkClick r:id="rId3">
                  <a:extLst>
                    <a:ext uri="{A12FA001-AC4F-418D-AE19-62706E023703}">
                      <ahyp:hlinkClr xmlns:ahyp="http://schemas.microsoft.com/office/drawing/2018/hyperlinkcolor" val="tx"/>
                    </a:ext>
                  </a:extLst>
                </a:hlinkClick>
              </a:rPr>
              <a:t>John.Wodatch@HHS.gov</a:t>
            </a:r>
            <a:endParaRPr lang="en-US" sz="2400" dirty="0"/>
          </a:p>
          <a:p>
            <a:pPr lvl="1"/>
            <a:r>
              <a:rPr lang="en-US" sz="2400" dirty="0">
                <a:hlinkClick r:id="rId4">
                  <a:extLst>
                    <a:ext uri="{A12FA001-AC4F-418D-AE19-62706E023703}">
                      <ahyp:hlinkClr xmlns:ahyp="http://schemas.microsoft.com/office/drawing/2018/hyperlinkcolor" val="tx"/>
                    </a:ext>
                  </a:extLst>
                </a:hlinkClick>
              </a:rPr>
              <a:t>Kathleen.Wolfe@DOJ.gov</a:t>
            </a:r>
            <a:r>
              <a:rPr lang="en-US" sz="2400" dirty="0"/>
              <a:t> </a:t>
            </a:r>
          </a:p>
          <a:p>
            <a:endParaRPr lang="en-US" sz="2400" dirty="0"/>
          </a:p>
          <a:p>
            <a:r>
              <a:rPr lang="en-US" sz="2400" b="1" i="1" u="sng" dirty="0"/>
              <a:t>Thank you! </a:t>
            </a:r>
          </a:p>
        </p:txBody>
      </p:sp>
    </p:spTree>
    <p:extLst>
      <p:ext uri="{BB962C8B-B14F-4D97-AF65-F5344CB8AC3E}">
        <p14:creationId xmlns:p14="http://schemas.microsoft.com/office/powerpoint/2010/main" val="1894621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74EA0-A257-4192-8682-B1C5601DFE47}"/>
              </a:ext>
            </a:extLst>
          </p:cNvPr>
          <p:cNvSpPr>
            <a:spLocks noGrp="1"/>
          </p:cNvSpPr>
          <p:nvPr>
            <p:ph type="title"/>
          </p:nvPr>
        </p:nvSpPr>
        <p:spPr/>
        <p:txBody>
          <a:bodyPr/>
          <a:lstStyle/>
          <a:p>
            <a:r>
              <a:rPr lang="en-US" sz="4400" dirty="0"/>
              <a:t>COVID-related Guidance and Policy</a:t>
            </a:r>
            <a:endParaRPr lang="en-US" dirty="0"/>
          </a:p>
        </p:txBody>
      </p:sp>
      <p:sp>
        <p:nvSpPr>
          <p:cNvPr id="3" name="Content Placeholder 2">
            <a:extLst>
              <a:ext uri="{FF2B5EF4-FFF2-40B4-BE49-F238E27FC236}">
                <a16:creationId xmlns:a16="http://schemas.microsoft.com/office/drawing/2014/main" id="{458382FB-E7C6-4DE5-BC17-0BBEA0F9523F}"/>
              </a:ext>
            </a:extLst>
          </p:cNvPr>
          <p:cNvSpPr>
            <a:spLocks noGrp="1"/>
          </p:cNvSpPr>
          <p:nvPr>
            <p:ph idx="1"/>
          </p:nvPr>
        </p:nvSpPr>
        <p:spPr>
          <a:xfrm>
            <a:off x="1103312" y="1767156"/>
            <a:ext cx="8946541" cy="4481244"/>
          </a:xfrm>
        </p:spPr>
        <p:txBody>
          <a:bodyPr>
            <a:normAutofit lnSpcReduction="10000"/>
          </a:bodyPr>
          <a:lstStyle/>
          <a:p>
            <a:endParaRPr lang="en-US" sz="2800" dirty="0"/>
          </a:p>
          <a:p>
            <a:pPr>
              <a:spcBef>
                <a:spcPts val="1200"/>
              </a:spcBef>
            </a:pPr>
            <a:r>
              <a:rPr lang="en-US" sz="2800" dirty="0"/>
              <a:t>FAQs for Healthcare Providers during the COVID-19 Public Health Emergency, issued by HHS in Feb. 2022</a:t>
            </a:r>
          </a:p>
          <a:p>
            <a:pPr>
              <a:spcBef>
                <a:spcPts val="1200"/>
              </a:spcBef>
            </a:pPr>
            <a:r>
              <a:rPr lang="en-US" sz="2800" dirty="0"/>
              <a:t>“Long COVID” Guidance, issued by HHS and DOJ in July 2021</a:t>
            </a:r>
          </a:p>
          <a:p>
            <a:pPr>
              <a:spcBef>
                <a:spcPts val="1200"/>
              </a:spcBef>
            </a:pPr>
            <a:r>
              <a:rPr lang="en-US" sz="2800" dirty="0"/>
              <a:t> Guidance Prohibiting Disability Discrimination in COVID-19 Vaccination Programs and Factsheet on Disability Access in Vaccine Distribution, issued by HHS in April 2021</a:t>
            </a:r>
          </a:p>
          <a:p>
            <a:pPr marL="0" indent="0">
              <a:buNone/>
            </a:pPr>
            <a:endParaRPr lang="en-US" sz="2800" dirty="0"/>
          </a:p>
          <a:p>
            <a:endParaRPr lang="en-US" sz="2800" dirty="0"/>
          </a:p>
          <a:p>
            <a:pPr marL="0" indent="0">
              <a:buNone/>
            </a:pPr>
            <a:endParaRPr lang="en-US" sz="2800" dirty="0"/>
          </a:p>
          <a:p>
            <a:endParaRPr lang="en-US" sz="2800" dirty="0"/>
          </a:p>
          <a:p>
            <a:endParaRPr lang="en-US" sz="2800" dirty="0"/>
          </a:p>
          <a:p>
            <a:endParaRPr lang="en-US" sz="2800" dirty="0"/>
          </a:p>
          <a:p>
            <a:pPr marL="0" indent="0">
              <a:buNone/>
            </a:pPr>
            <a:endParaRPr lang="en-US" sz="2800" dirty="0"/>
          </a:p>
          <a:p>
            <a:endParaRPr lang="en-US" dirty="0"/>
          </a:p>
        </p:txBody>
      </p:sp>
    </p:spTree>
    <p:extLst>
      <p:ext uri="{BB962C8B-B14F-4D97-AF65-F5344CB8AC3E}">
        <p14:creationId xmlns:p14="http://schemas.microsoft.com/office/powerpoint/2010/main" val="378386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74EA0-A257-4192-8682-B1C5601DFE47}"/>
              </a:ext>
            </a:extLst>
          </p:cNvPr>
          <p:cNvSpPr>
            <a:spLocks noGrp="1"/>
          </p:cNvSpPr>
          <p:nvPr>
            <p:ph type="title"/>
          </p:nvPr>
        </p:nvSpPr>
        <p:spPr/>
        <p:txBody>
          <a:bodyPr/>
          <a:lstStyle/>
          <a:p>
            <a:pPr>
              <a:spcBef>
                <a:spcPts val="1200"/>
              </a:spcBef>
            </a:pPr>
            <a:r>
              <a:rPr lang="en-US" sz="3200" dirty="0"/>
              <a:t>FAQs for Healthcare Providers during the COVID-19 Public Health Emergency</a:t>
            </a:r>
          </a:p>
        </p:txBody>
      </p:sp>
      <p:sp>
        <p:nvSpPr>
          <p:cNvPr id="3" name="Content Placeholder 2">
            <a:extLst>
              <a:ext uri="{FF2B5EF4-FFF2-40B4-BE49-F238E27FC236}">
                <a16:creationId xmlns:a16="http://schemas.microsoft.com/office/drawing/2014/main" id="{458382FB-E7C6-4DE5-BC17-0BBEA0F9523F}"/>
              </a:ext>
            </a:extLst>
          </p:cNvPr>
          <p:cNvSpPr>
            <a:spLocks noGrp="1"/>
          </p:cNvSpPr>
          <p:nvPr>
            <p:ph idx="1"/>
          </p:nvPr>
        </p:nvSpPr>
        <p:spPr>
          <a:xfrm>
            <a:off x="1103312" y="1767156"/>
            <a:ext cx="8946541" cy="4481244"/>
          </a:xfrm>
        </p:spPr>
        <p:txBody>
          <a:bodyPr>
            <a:normAutofit/>
          </a:bodyPr>
          <a:lstStyle/>
          <a:p>
            <a:pPr>
              <a:spcBef>
                <a:spcPts val="1200"/>
              </a:spcBef>
            </a:pPr>
            <a:endParaRPr lang="en-US" sz="2800" dirty="0"/>
          </a:p>
          <a:p>
            <a:pPr>
              <a:spcBef>
                <a:spcPts val="1200"/>
              </a:spcBef>
            </a:pPr>
            <a:r>
              <a:rPr lang="en-US" sz="2800" dirty="0"/>
              <a:t>Issued by HHS </a:t>
            </a:r>
          </a:p>
          <a:p>
            <a:pPr>
              <a:spcBef>
                <a:spcPts val="1200"/>
              </a:spcBef>
            </a:pPr>
            <a:r>
              <a:rPr lang="en-US" sz="2800" dirty="0"/>
              <a:t>Covers protections for individuals with disabilities under Section 504 and Section 1557</a:t>
            </a:r>
          </a:p>
          <a:p>
            <a:pPr>
              <a:spcBef>
                <a:spcPts val="1200"/>
              </a:spcBef>
            </a:pPr>
            <a:r>
              <a:rPr lang="en-US" sz="2800" dirty="0"/>
              <a:t>What it is and why we issued it</a:t>
            </a:r>
          </a:p>
          <a:p>
            <a:pPr marL="0" indent="0">
              <a:buNone/>
            </a:pPr>
            <a:endParaRPr lang="en-US" sz="2800" dirty="0"/>
          </a:p>
          <a:p>
            <a:pPr marL="0" indent="0">
              <a:buNone/>
            </a:pPr>
            <a:endParaRPr lang="en-US" sz="2800" dirty="0"/>
          </a:p>
          <a:p>
            <a:endParaRPr lang="en-US" sz="2800" dirty="0"/>
          </a:p>
          <a:p>
            <a:endParaRPr lang="en-US" sz="2800" dirty="0"/>
          </a:p>
          <a:p>
            <a:endParaRPr lang="en-US" sz="2800" dirty="0"/>
          </a:p>
          <a:p>
            <a:pPr marL="0" indent="0">
              <a:buNone/>
            </a:pPr>
            <a:endParaRPr lang="en-US" sz="2800" dirty="0"/>
          </a:p>
          <a:p>
            <a:endParaRPr lang="en-US" dirty="0"/>
          </a:p>
        </p:txBody>
      </p:sp>
    </p:spTree>
    <p:extLst>
      <p:ext uri="{BB962C8B-B14F-4D97-AF65-F5344CB8AC3E}">
        <p14:creationId xmlns:p14="http://schemas.microsoft.com/office/powerpoint/2010/main" val="269984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74EA0-A257-4192-8682-B1C5601DFE47}"/>
              </a:ext>
            </a:extLst>
          </p:cNvPr>
          <p:cNvSpPr>
            <a:spLocks noGrp="1"/>
          </p:cNvSpPr>
          <p:nvPr>
            <p:ph type="title"/>
          </p:nvPr>
        </p:nvSpPr>
        <p:spPr/>
        <p:txBody>
          <a:bodyPr/>
          <a:lstStyle/>
          <a:p>
            <a:pPr>
              <a:spcBef>
                <a:spcPts val="1200"/>
              </a:spcBef>
            </a:pPr>
            <a:r>
              <a:rPr lang="en-US" sz="3200" dirty="0"/>
              <a:t>FAQs for Healthcare Providers during the COVID-19 Public Health Emergency</a:t>
            </a:r>
          </a:p>
        </p:txBody>
      </p:sp>
      <p:sp>
        <p:nvSpPr>
          <p:cNvPr id="3" name="Content Placeholder 2">
            <a:extLst>
              <a:ext uri="{FF2B5EF4-FFF2-40B4-BE49-F238E27FC236}">
                <a16:creationId xmlns:a16="http://schemas.microsoft.com/office/drawing/2014/main" id="{458382FB-E7C6-4DE5-BC17-0BBEA0F9523F}"/>
              </a:ext>
            </a:extLst>
          </p:cNvPr>
          <p:cNvSpPr>
            <a:spLocks noGrp="1"/>
          </p:cNvSpPr>
          <p:nvPr>
            <p:ph idx="1"/>
          </p:nvPr>
        </p:nvSpPr>
        <p:spPr>
          <a:xfrm>
            <a:off x="1103312" y="1767156"/>
            <a:ext cx="8946541" cy="4775534"/>
          </a:xfrm>
        </p:spPr>
        <p:txBody>
          <a:bodyPr>
            <a:normAutofit/>
          </a:bodyPr>
          <a:lstStyle/>
          <a:p>
            <a:r>
              <a:rPr lang="en-US" sz="2800" dirty="0"/>
              <a:t>Application of Section 504 and Section 1557 to Crisis Standards of Care, Visitation Policies, Testing and Contact Tracing Programs</a:t>
            </a:r>
          </a:p>
          <a:p>
            <a:pPr lvl="1"/>
            <a:r>
              <a:rPr lang="en-US" sz="2600" dirty="0"/>
              <a:t>Application to Crisis Standards of Care</a:t>
            </a:r>
          </a:p>
          <a:p>
            <a:pPr lvl="2"/>
            <a:r>
              <a:rPr lang="en-US" sz="2400" dirty="0"/>
              <a:t>Stereotypes, bias and quality of life judgments</a:t>
            </a:r>
          </a:p>
          <a:p>
            <a:pPr lvl="2"/>
            <a:r>
              <a:rPr lang="en-US" sz="2400" dirty="0"/>
              <a:t>Categorical exclusions on the basis of disability</a:t>
            </a:r>
          </a:p>
          <a:p>
            <a:pPr lvl="2"/>
            <a:r>
              <a:rPr lang="en-US" sz="2400" dirty="0"/>
              <a:t>Resource allocation decisions</a:t>
            </a:r>
          </a:p>
          <a:p>
            <a:pPr lvl="2"/>
            <a:r>
              <a:rPr lang="en-US" sz="2400" dirty="0"/>
              <a:t>Reasonable modifications for individuals with disabilities</a:t>
            </a:r>
          </a:p>
          <a:p>
            <a:endParaRPr lang="en-US" sz="2800" dirty="0"/>
          </a:p>
          <a:p>
            <a:endParaRPr lang="en-US" sz="2800" dirty="0"/>
          </a:p>
          <a:p>
            <a:endParaRPr lang="en-US" sz="2800" dirty="0"/>
          </a:p>
          <a:p>
            <a:pPr marL="0" indent="0">
              <a:buNone/>
            </a:pPr>
            <a:endParaRPr lang="en-US" sz="2800" dirty="0"/>
          </a:p>
          <a:p>
            <a:endParaRPr lang="en-US" dirty="0"/>
          </a:p>
        </p:txBody>
      </p:sp>
    </p:spTree>
    <p:extLst>
      <p:ext uri="{BB962C8B-B14F-4D97-AF65-F5344CB8AC3E}">
        <p14:creationId xmlns:p14="http://schemas.microsoft.com/office/powerpoint/2010/main" val="216013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74EA0-A257-4192-8682-B1C5601DFE47}"/>
              </a:ext>
            </a:extLst>
          </p:cNvPr>
          <p:cNvSpPr>
            <a:spLocks noGrp="1"/>
          </p:cNvSpPr>
          <p:nvPr>
            <p:ph type="title"/>
          </p:nvPr>
        </p:nvSpPr>
        <p:spPr/>
        <p:txBody>
          <a:bodyPr/>
          <a:lstStyle/>
          <a:p>
            <a:pPr>
              <a:spcBef>
                <a:spcPts val="1200"/>
              </a:spcBef>
            </a:pPr>
            <a:r>
              <a:rPr lang="en-US" sz="3200" dirty="0"/>
              <a:t>FAQs for Healthcare Providers during the COVID-19 Public Health Emergency</a:t>
            </a:r>
          </a:p>
        </p:txBody>
      </p:sp>
      <p:sp>
        <p:nvSpPr>
          <p:cNvPr id="3" name="Content Placeholder 2">
            <a:extLst>
              <a:ext uri="{FF2B5EF4-FFF2-40B4-BE49-F238E27FC236}">
                <a16:creationId xmlns:a16="http://schemas.microsoft.com/office/drawing/2014/main" id="{458382FB-E7C6-4DE5-BC17-0BBEA0F9523F}"/>
              </a:ext>
            </a:extLst>
          </p:cNvPr>
          <p:cNvSpPr>
            <a:spLocks noGrp="1"/>
          </p:cNvSpPr>
          <p:nvPr>
            <p:ph idx="1"/>
          </p:nvPr>
        </p:nvSpPr>
        <p:spPr>
          <a:xfrm>
            <a:off x="1103312" y="1767156"/>
            <a:ext cx="8946541" cy="4775534"/>
          </a:xfrm>
        </p:spPr>
        <p:txBody>
          <a:bodyPr>
            <a:normAutofit/>
          </a:bodyPr>
          <a:lstStyle/>
          <a:p>
            <a:r>
              <a:rPr lang="en-US" sz="2800" dirty="0"/>
              <a:t>Application of Section 504 and Section 1557 to Crisis Standards of Care, Visitation Policies, Testing and Contact Tracing Programs</a:t>
            </a:r>
          </a:p>
          <a:p>
            <a:pPr lvl="1"/>
            <a:r>
              <a:rPr lang="en-US" sz="2600" dirty="0"/>
              <a:t>Application to Crisis Standards of Care</a:t>
            </a:r>
          </a:p>
          <a:p>
            <a:pPr lvl="2"/>
            <a:r>
              <a:rPr lang="en-US" sz="2400" dirty="0"/>
              <a:t>Stereotypes, bias and quality of life judgments</a:t>
            </a:r>
          </a:p>
          <a:p>
            <a:pPr lvl="2"/>
            <a:r>
              <a:rPr lang="en-US" sz="2400" dirty="0"/>
              <a:t>Categorical exclusions on the basis of disability</a:t>
            </a:r>
          </a:p>
          <a:p>
            <a:pPr lvl="2"/>
            <a:r>
              <a:rPr lang="en-US" sz="2400" dirty="0"/>
              <a:t>Resource allocation decisions</a:t>
            </a:r>
          </a:p>
          <a:p>
            <a:pPr lvl="2"/>
            <a:r>
              <a:rPr lang="en-US" sz="2400" dirty="0"/>
              <a:t>Reasonable modifications for individuals with disabilities</a:t>
            </a:r>
          </a:p>
          <a:p>
            <a:endParaRPr lang="en-US" sz="2800" dirty="0"/>
          </a:p>
          <a:p>
            <a:endParaRPr lang="en-US" sz="2800" dirty="0"/>
          </a:p>
          <a:p>
            <a:endParaRPr lang="en-US" sz="2800" dirty="0"/>
          </a:p>
          <a:p>
            <a:pPr marL="0" indent="0">
              <a:buNone/>
            </a:pPr>
            <a:endParaRPr lang="en-US" sz="2800" dirty="0"/>
          </a:p>
          <a:p>
            <a:endParaRPr lang="en-US" dirty="0"/>
          </a:p>
        </p:txBody>
      </p:sp>
    </p:spTree>
    <p:extLst>
      <p:ext uri="{BB962C8B-B14F-4D97-AF65-F5344CB8AC3E}">
        <p14:creationId xmlns:p14="http://schemas.microsoft.com/office/powerpoint/2010/main" val="3879566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74EA0-A257-4192-8682-B1C5601DFE47}"/>
              </a:ext>
            </a:extLst>
          </p:cNvPr>
          <p:cNvSpPr>
            <a:spLocks noGrp="1"/>
          </p:cNvSpPr>
          <p:nvPr>
            <p:ph type="title"/>
          </p:nvPr>
        </p:nvSpPr>
        <p:spPr/>
        <p:txBody>
          <a:bodyPr/>
          <a:lstStyle/>
          <a:p>
            <a:pPr>
              <a:spcBef>
                <a:spcPts val="1200"/>
              </a:spcBef>
            </a:pPr>
            <a:r>
              <a:rPr lang="en-US" sz="3200" dirty="0"/>
              <a:t>FAQs for Healthcare Providers during the COVID-19 Public Health Emergency</a:t>
            </a:r>
          </a:p>
        </p:txBody>
      </p:sp>
      <p:sp>
        <p:nvSpPr>
          <p:cNvPr id="3" name="Content Placeholder 2">
            <a:extLst>
              <a:ext uri="{FF2B5EF4-FFF2-40B4-BE49-F238E27FC236}">
                <a16:creationId xmlns:a16="http://schemas.microsoft.com/office/drawing/2014/main" id="{458382FB-E7C6-4DE5-BC17-0BBEA0F9523F}"/>
              </a:ext>
            </a:extLst>
          </p:cNvPr>
          <p:cNvSpPr>
            <a:spLocks noGrp="1"/>
          </p:cNvSpPr>
          <p:nvPr>
            <p:ph idx="1"/>
          </p:nvPr>
        </p:nvSpPr>
        <p:spPr>
          <a:xfrm>
            <a:off x="1103312" y="1767156"/>
            <a:ext cx="8946541" cy="4775534"/>
          </a:xfrm>
        </p:spPr>
        <p:txBody>
          <a:bodyPr>
            <a:normAutofit/>
          </a:bodyPr>
          <a:lstStyle/>
          <a:p>
            <a:r>
              <a:rPr lang="en-US" sz="2800" dirty="0"/>
              <a:t>Application to Visitation Policies</a:t>
            </a:r>
          </a:p>
          <a:p>
            <a:pPr lvl="1"/>
            <a:r>
              <a:rPr lang="en-US" sz="2600" dirty="0"/>
              <a:t>Reasonable modifications to visitation policies</a:t>
            </a:r>
          </a:p>
          <a:p>
            <a:pPr lvl="1"/>
            <a:r>
              <a:rPr lang="en-US" sz="2600" dirty="0"/>
              <a:t>Legitimate safety requirements</a:t>
            </a:r>
            <a:r>
              <a:rPr lang="en-US" sz="2800" dirty="0"/>
              <a:t> </a:t>
            </a:r>
          </a:p>
          <a:p>
            <a:pPr lvl="1"/>
            <a:r>
              <a:rPr lang="en-US" sz="2600" dirty="0"/>
              <a:t>Effective communication</a:t>
            </a:r>
          </a:p>
          <a:p>
            <a:pPr marL="457200" lvl="1" indent="0">
              <a:buNone/>
            </a:pPr>
            <a:endParaRPr lang="en-US" sz="2600" dirty="0"/>
          </a:p>
          <a:p>
            <a:r>
              <a:rPr lang="en-US" sz="2800" dirty="0"/>
              <a:t>Application to Vaccination, Testing and Contact Tracing Programs</a:t>
            </a:r>
          </a:p>
          <a:p>
            <a:endParaRPr lang="en-US" sz="2800" dirty="0"/>
          </a:p>
          <a:p>
            <a:endParaRPr lang="en-US" sz="2800" dirty="0"/>
          </a:p>
          <a:p>
            <a:endParaRPr lang="en-US" sz="2800" dirty="0"/>
          </a:p>
          <a:p>
            <a:pPr marL="0" indent="0">
              <a:buNone/>
            </a:pPr>
            <a:endParaRPr lang="en-US" sz="2800" dirty="0"/>
          </a:p>
          <a:p>
            <a:endParaRPr lang="en-US" dirty="0"/>
          </a:p>
        </p:txBody>
      </p:sp>
    </p:spTree>
    <p:extLst>
      <p:ext uri="{BB962C8B-B14F-4D97-AF65-F5344CB8AC3E}">
        <p14:creationId xmlns:p14="http://schemas.microsoft.com/office/powerpoint/2010/main" val="2651686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74EA0-A257-4192-8682-B1C5601DFE47}"/>
              </a:ext>
            </a:extLst>
          </p:cNvPr>
          <p:cNvSpPr>
            <a:spLocks noGrp="1"/>
          </p:cNvSpPr>
          <p:nvPr>
            <p:ph type="title"/>
          </p:nvPr>
        </p:nvSpPr>
        <p:spPr/>
        <p:txBody>
          <a:bodyPr/>
          <a:lstStyle/>
          <a:p>
            <a:r>
              <a:rPr lang="en-US" sz="3200" dirty="0"/>
              <a:t>Guidance on “Long COVID” as a Disability Under the ADA, Section 504, and Section 1557</a:t>
            </a:r>
          </a:p>
        </p:txBody>
      </p:sp>
      <p:sp>
        <p:nvSpPr>
          <p:cNvPr id="3" name="Content Placeholder 2">
            <a:extLst>
              <a:ext uri="{FF2B5EF4-FFF2-40B4-BE49-F238E27FC236}">
                <a16:creationId xmlns:a16="http://schemas.microsoft.com/office/drawing/2014/main" id="{458382FB-E7C6-4DE5-BC17-0BBEA0F9523F}"/>
              </a:ext>
            </a:extLst>
          </p:cNvPr>
          <p:cNvSpPr>
            <a:spLocks noGrp="1"/>
          </p:cNvSpPr>
          <p:nvPr>
            <p:ph idx="1"/>
          </p:nvPr>
        </p:nvSpPr>
        <p:spPr>
          <a:xfrm>
            <a:off x="1103312" y="1767156"/>
            <a:ext cx="8946541" cy="4481244"/>
          </a:xfrm>
        </p:spPr>
        <p:txBody>
          <a:bodyPr>
            <a:normAutofit/>
          </a:bodyPr>
          <a:lstStyle/>
          <a:p>
            <a:endParaRPr lang="en-US" sz="2800" dirty="0"/>
          </a:p>
          <a:p>
            <a:r>
              <a:rPr lang="en-US" sz="2800" dirty="0"/>
              <a:t>Issued by HHS and DOJ</a:t>
            </a:r>
          </a:p>
          <a:p>
            <a:endParaRPr lang="en-US" sz="2800" dirty="0"/>
          </a:p>
          <a:p>
            <a:r>
              <a:rPr lang="en-US" sz="2800" dirty="0"/>
              <a:t>What it is and why we issued it</a:t>
            </a:r>
          </a:p>
          <a:p>
            <a:endParaRPr lang="en-US" sz="2800" dirty="0"/>
          </a:p>
          <a:p>
            <a:pPr marL="0" indent="0">
              <a:buNone/>
            </a:pPr>
            <a:endParaRPr lang="en-US" sz="2800" dirty="0"/>
          </a:p>
          <a:p>
            <a:endParaRPr lang="en-US" sz="2800" dirty="0"/>
          </a:p>
          <a:p>
            <a:endParaRPr lang="en-US" sz="2800" dirty="0"/>
          </a:p>
          <a:p>
            <a:endParaRPr lang="en-US" sz="2800" dirty="0"/>
          </a:p>
          <a:p>
            <a:pPr marL="0" indent="0">
              <a:buNone/>
            </a:pPr>
            <a:endParaRPr lang="en-US" sz="2800" dirty="0"/>
          </a:p>
          <a:p>
            <a:endParaRPr lang="en-US" dirty="0"/>
          </a:p>
        </p:txBody>
      </p:sp>
    </p:spTree>
    <p:extLst>
      <p:ext uri="{BB962C8B-B14F-4D97-AF65-F5344CB8AC3E}">
        <p14:creationId xmlns:p14="http://schemas.microsoft.com/office/powerpoint/2010/main" val="2571462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74EA0-A257-4192-8682-B1C5601DFE47}"/>
              </a:ext>
            </a:extLst>
          </p:cNvPr>
          <p:cNvSpPr>
            <a:spLocks noGrp="1"/>
          </p:cNvSpPr>
          <p:nvPr>
            <p:ph type="title"/>
          </p:nvPr>
        </p:nvSpPr>
        <p:spPr/>
        <p:txBody>
          <a:bodyPr/>
          <a:lstStyle/>
          <a:p>
            <a:r>
              <a:rPr lang="en-US" sz="3200" dirty="0"/>
              <a:t>Guidance on “Long COVID” as a Disability Under the ADA, Section 504, and Section 1557</a:t>
            </a:r>
          </a:p>
        </p:txBody>
      </p:sp>
      <p:sp>
        <p:nvSpPr>
          <p:cNvPr id="3" name="Content Placeholder 2">
            <a:extLst>
              <a:ext uri="{FF2B5EF4-FFF2-40B4-BE49-F238E27FC236}">
                <a16:creationId xmlns:a16="http://schemas.microsoft.com/office/drawing/2014/main" id="{458382FB-E7C6-4DE5-BC17-0BBEA0F9523F}"/>
              </a:ext>
            </a:extLst>
          </p:cNvPr>
          <p:cNvSpPr>
            <a:spLocks noGrp="1"/>
          </p:cNvSpPr>
          <p:nvPr>
            <p:ph idx="1"/>
          </p:nvPr>
        </p:nvSpPr>
        <p:spPr>
          <a:xfrm>
            <a:off x="1103312" y="1767155"/>
            <a:ext cx="8946541" cy="4759769"/>
          </a:xfrm>
        </p:spPr>
        <p:txBody>
          <a:bodyPr>
            <a:normAutofit fontScale="77500" lnSpcReduction="20000"/>
          </a:bodyPr>
          <a:lstStyle/>
          <a:p>
            <a:r>
              <a:rPr lang="en-US" sz="3800" dirty="0"/>
              <a:t>Long COVID (and COVID-19) are physical or mental impairments.</a:t>
            </a:r>
          </a:p>
          <a:p>
            <a:r>
              <a:rPr lang="en-US" sz="3100" dirty="0"/>
              <a:t>Many and diverse ways that long COVID can substantially limit a major life activity. For example:</a:t>
            </a:r>
          </a:p>
          <a:p>
            <a:pPr lvl="1"/>
            <a:r>
              <a:rPr lang="en-US" sz="3100" dirty="0"/>
              <a:t>A person with long COVID who has lung damage that causes shortness of breath, fatigue, and related effects is substantially limited in respiratory function.</a:t>
            </a:r>
          </a:p>
          <a:p>
            <a:pPr lvl="1"/>
            <a:r>
              <a:rPr lang="en-US" sz="3100" dirty="0"/>
              <a:t>A person with long COVID who has intestinal pain, vomiting, and nausea that have lingered for months is substantially limited in gastrointestinal function. </a:t>
            </a:r>
          </a:p>
          <a:p>
            <a:pPr lvl="1"/>
            <a:r>
              <a:rPr lang="en-US" sz="3100" dirty="0"/>
              <a:t>A person with long COVID who experiences memory lapses and “brain fog” is substantially limited in brain function, concentrating, and/or thinking.</a:t>
            </a:r>
          </a:p>
          <a:p>
            <a:pPr marL="0" indent="0">
              <a:buNone/>
            </a:pPr>
            <a:endParaRPr lang="en-US" sz="2800" dirty="0"/>
          </a:p>
          <a:p>
            <a:endParaRPr lang="en-US" sz="2800" dirty="0"/>
          </a:p>
          <a:p>
            <a:endParaRPr lang="en-US" sz="2800" dirty="0"/>
          </a:p>
          <a:p>
            <a:endParaRPr lang="en-US" sz="2800" dirty="0"/>
          </a:p>
          <a:p>
            <a:pPr marL="0" indent="0">
              <a:buNone/>
            </a:pPr>
            <a:endParaRPr lang="en-US" sz="2800" dirty="0"/>
          </a:p>
          <a:p>
            <a:endParaRPr lang="en-US" dirty="0"/>
          </a:p>
        </p:txBody>
      </p:sp>
    </p:spTree>
    <p:extLst>
      <p:ext uri="{BB962C8B-B14F-4D97-AF65-F5344CB8AC3E}">
        <p14:creationId xmlns:p14="http://schemas.microsoft.com/office/powerpoint/2010/main" val="3861512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1102</TotalTime>
  <Words>1661</Words>
  <Application>Microsoft Office PowerPoint</Application>
  <PresentationFormat>Widescreen</PresentationFormat>
  <Paragraphs>219</Paragraphs>
  <Slides>25</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Century Gothic</vt:lpstr>
      <vt:lpstr>Wingdings 3</vt:lpstr>
      <vt:lpstr>Ion</vt:lpstr>
      <vt:lpstr>Healthcare and Civil Rights During the COVID-19 Pandemic: Updates from the HHS Office for Civil Rights and the Department of Justice</vt:lpstr>
      <vt:lpstr>Agenda</vt:lpstr>
      <vt:lpstr>COVID-related Guidance and Policy</vt:lpstr>
      <vt:lpstr>FAQs for Healthcare Providers during the COVID-19 Public Health Emergency</vt:lpstr>
      <vt:lpstr>FAQs for Healthcare Providers during the COVID-19 Public Health Emergency</vt:lpstr>
      <vt:lpstr>FAQs for Healthcare Providers during the COVID-19 Public Health Emergency</vt:lpstr>
      <vt:lpstr>FAQs for Healthcare Providers during the COVID-19 Public Health Emergency</vt:lpstr>
      <vt:lpstr>Guidance on “Long COVID” as a Disability Under the ADA, Section 504, and Section 1557</vt:lpstr>
      <vt:lpstr>Guidance on “Long COVID” as a Disability Under the ADA, Section 504, and Section 1557</vt:lpstr>
      <vt:lpstr>Guidance on “Long COVID” as a Disability Under the ADA, Section 504, and Section 1557</vt:lpstr>
      <vt:lpstr>Resources from HHS OCR on Access to COVID Vaccinations for People with Disabilities</vt:lpstr>
      <vt:lpstr>Resources from HHS on Access to COVID Vaccinations and Testing for People with Disabilities</vt:lpstr>
      <vt:lpstr>HHS COVID-related Complaint Resolution and Technical Assistance</vt:lpstr>
      <vt:lpstr>HHS COVID-related Work</vt:lpstr>
      <vt:lpstr>Other Upcoming HHS OCR Work of Note</vt:lpstr>
      <vt:lpstr>DOJ COVID-related Enforcement</vt:lpstr>
      <vt:lpstr>Vaccine Registration Website  Title III Settlement Agreements</vt:lpstr>
      <vt:lpstr>Examples of Barriers to Access on Vaccine Registration Websites </vt:lpstr>
      <vt:lpstr>Examples of Barriers to Access on Vaccine Registration Websites </vt:lpstr>
      <vt:lpstr>Examples of Barriers to Access on Vaccine Registration Websites </vt:lpstr>
      <vt:lpstr>Vaccine Registration Website  Title III Settlement Agreements</vt:lpstr>
      <vt:lpstr>Relief Secured in Vaccine Registration Website Agreements </vt:lpstr>
      <vt:lpstr>Other Recent DOJ ADA Work </vt:lpstr>
      <vt:lpstr>Other Recent DOJ ADA Work of Note </vt:lpstr>
      <vt:lpstr>Questions?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Substantive Impact Committee (SIC) 2.0</dc:title>
  <dc:creator>ckim</dc:creator>
  <cp:lastModifiedBy>Gabriel N</cp:lastModifiedBy>
  <cp:revision>78</cp:revision>
  <dcterms:created xsi:type="dcterms:W3CDTF">2021-03-02T23:12:20Z</dcterms:created>
  <dcterms:modified xsi:type="dcterms:W3CDTF">2022-04-27T23:43:35Z</dcterms:modified>
</cp:coreProperties>
</file>